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91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c610a436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" name="Google Shape;53;g3c610a436ca_0_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3c610a436ca_0_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c610a436ca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0" name="Google Shape;250;g3c610a436ca_0_18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3c610a436ca_0_18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>
          <a:extLst>
            <a:ext uri="{FF2B5EF4-FFF2-40B4-BE49-F238E27FC236}">
              <a16:creationId xmlns:a16="http://schemas.microsoft.com/office/drawing/2014/main" id="{D605D0F6-22DA-2AB9-EF18-088C18A3B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c610a436ca_0_188:notes">
            <a:extLst>
              <a:ext uri="{FF2B5EF4-FFF2-40B4-BE49-F238E27FC236}">
                <a16:creationId xmlns:a16="http://schemas.microsoft.com/office/drawing/2014/main" id="{B6B4D734-4B0F-16F8-EEDB-74BF545E9F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0" name="Google Shape;250;g3c610a436ca_0_188:notes">
            <a:extLst>
              <a:ext uri="{FF2B5EF4-FFF2-40B4-BE49-F238E27FC236}">
                <a16:creationId xmlns:a16="http://schemas.microsoft.com/office/drawing/2014/main" id="{AB9C1CDD-5C25-74C1-58DE-68041A8CC0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3c610a436ca_0_188:notes">
            <a:extLst>
              <a:ext uri="{FF2B5EF4-FFF2-40B4-BE49-F238E27FC236}">
                <a16:creationId xmlns:a16="http://schemas.microsoft.com/office/drawing/2014/main" id="{788669AE-FEC9-4A19-1A4A-718E8008182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9999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c610a436ca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2" name="Google Shape;272;g3c610a436ca_0_20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g3c610a436ca_0_20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c610a436ca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3" name="Google Shape;293;g3c610a436ca_0_22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g3c610a436ca_0_22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c610a436ca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3" name="Google Shape;313;g3c610a436ca_0_24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g3c610a436ca_0_24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c610a436ca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2" name="Google Shape;332;g3c610a436ca_0_26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g3c610a436ca_0_26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c610a436ca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1" name="Google Shape;351;g3c610a436ca_0_28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3c610a436ca_0_28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c610a436ca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0" name="Google Shape;370;g3c610a436ca_0_30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g3c610a436ca_0_30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c610a436ca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9" name="Google Shape;389;g3c610a436ca_0_32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3c610a436ca_0_32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c610a436ca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1" name="Google Shape;411;g3c610a436ca_0_34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g3c610a436ca_0_34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c610a436c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1" name="Google Shape;91;g3c610a436ca_0_3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3c610a436ca_0_3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c610a436ca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0" cy="30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2" name="Google Shape;432;g3c610a436ca_0_36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g3c610a436ca_0_36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c610a436ca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3" name="Google Shape;453;g3c610a436ca_0_38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g3c610a436ca_0_38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c610a436ca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2" name="Google Shape;472;g3c610a436ca_0_39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g3c610a436ca_0_39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c610a436ca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2" name="Google Shape;492;g3c610a436ca_0_41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3c610a436ca_0_41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c610a436ca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1" name="Google Shape;511;g3c610a436ca_0_43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g3c610a436ca_0_43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c610a436ca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2" name="Google Shape;532;g3c610a436ca_0_45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g3c610a436ca_0_45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c610a436ca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2" name="Google Shape;552;g3c610a436ca_0_475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g3c610a436ca_0_475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c610a436ca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1" name="Google Shape;571;g3c610a436ca_0_49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3c610a436ca_0_49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3c610a436ca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0" name="Google Shape;590;g3c610a436ca_0_51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g3c610a436ca_0_51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3c610a436ca_0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9" name="Google Shape;609;g3c610a436ca_0_529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g3c610a436ca_0_529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c610a436ca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g3c610a436ca_0_5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g3c610a436ca_0_5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c610a436ca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8" name="Google Shape;628;g3c610a436ca_0_54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g3c610a436ca_0_54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3c610a436ca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9" name="Google Shape;649;g3c610a436ca_0_56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g3c610a436ca_0_56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3c610a436ca_0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9" name="Google Shape;669;g3c610a436ca_0_58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g3c610a436ca_0_58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3c610a436ca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8" name="Google Shape;688;g3c610a436ca_0_60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g3c610a436ca_0_60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3c610a436ca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7" name="Google Shape;707;g3c610a436ca_0_62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g3c610a436ca_0_62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3c610a436ca_0_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6" name="Google Shape;726;g3c610a436ca_0_64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g3c610a436ca_0_64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3c610a436ca_0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61" name="Google Shape;761;g3c610a436ca_0_67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g3c610a436ca_0_67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c610a436ca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" name="Google Shape;132;g3c610a436ca_0_76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3c610a436ca_0_76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c610a436ca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0" cy="30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1" name="Google Shape;151;g3c610a436ca_0_94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3c610a436ca_0_9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c610a436ca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1" name="Google Shape;171;g3c610a436ca_0_11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c610a436ca_0_11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c610a436ca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1" name="Google Shape;191;g3c610a436ca_0_13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3c610a436ca_0_13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c610a436ca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0" name="Google Shape;210;g3c610a436ca_0_150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3c610a436ca_0_150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c610a436ca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0" cy="3000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9" name="Google Shape;229;g3c610a436ca_0_16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3c610a436ca_0_16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fld id="{00000000-1234-1234-1234-123412341234}" type="slidenum"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4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640080" y="502920"/>
            <a:ext cx="7315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WEEK 4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640080" y="777240"/>
            <a:ext cx="7315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Feature Engineering I</a:t>
            </a:r>
            <a:endParaRPr sz="3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640080" y="1280160"/>
            <a:ext cx="7315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Turning cleaned data into effective model inputs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640080" y="1627632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640080" y="1627632"/>
            <a:ext cx="54900" cy="4206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777240" y="1627632"/>
            <a:ext cx="8232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1645920" y="1627632"/>
            <a:ext cx="20118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Encoding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3703320" y="1627632"/>
            <a:ext cx="4343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Label encoding, one-hot, high-cardinality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640080" y="2103120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640080" y="2103120"/>
            <a:ext cx="54900" cy="420600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777240" y="2103120"/>
            <a:ext cx="8232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17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1645920" y="2103120"/>
            <a:ext cx="20118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Scaling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3703320" y="2103120"/>
            <a:ext cx="4343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Min-Max, standardization, robust scaling, leakage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640080" y="2578608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640080" y="2578608"/>
            <a:ext cx="54900" cy="420600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777240" y="2578608"/>
            <a:ext cx="8232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18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1645920" y="2578608"/>
            <a:ext cx="20118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Binning &amp; Discretization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3703320" y="2578608"/>
            <a:ext cx="4343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Equal-width, equal-frequency, domain-driven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640080" y="3054096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640080" y="3054096"/>
            <a:ext cx="54900" cy="420600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777240" y="3054096"/>
            <a:ext cx="8232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19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1645920" y="3054096"/>
            <a:ext cx="20118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Transformation Methods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3703320" y="3054096"/>
            <a:ext cx="4343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Log, sqrt, Box-Cox, Yeo-Johnson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640080" y="3529584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640080" y="3529584"/>
            <a:ext cx="54900" cy="4206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777240" y="3529584"/>
            <a:ext cx="8232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20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4"/>
          <p:cNvSpPr/>
          <p:nvPr/>
        </p:nvSpPr>
        <p:spPr>
          <a:xfrm>
            <a:off x="1645920" y="3529584"/>
            <a:ext cx="20118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Integrated Exercise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4"/>
          <p:cNvSpPr/>
          <p:nvPr/>
        </p:nvSpPr>
        <p:spPr>
          <a:xfrm>
            <a:off x="3703320" y="3529584"/>
            <a:ext cx="4343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Full pipeline, interactions, evaluation, bias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4"/>
          <p:cNvSpPr/>
          <p:nvPr/>
        </p:nvSpPr>
        <p:spPr>
          <a:xfrm>
            <a:off x="640080" y="4023360"/>
            <a:ext cx="7498200" cy="7494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4"/>
          <p:cNvSpPr/>
          <p:nvPr/>
        </p:nvSpPr>
        <p:spPr>
          <a:xfrm>
            <a:off x="713232" y="4059936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BASE DATASET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4"/>
          <p:cNvSpPr/>
          <p:nvPr/>
        </p:nvSpPr>
        <p:spPr>
          <a:xfrm>
            <a:off x="713232" y="4242816"/>
            <a:ext cx="73518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 = pd.DataFrame({"city": ["NY", "SF", "LA"], "membership": ["bronze", "silver", "gold"],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"purchases": [3, 5, 1]})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Encoding choices strongly affect model performance, interpretability, and bias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3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3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3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 ·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3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Encoding Impact on Different Model Families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3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Choose encoding based on model type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3"/>
          <p:cNvSpPr/>
          <p:nvPr/>
        </p:nvSpPr>
        <p:spPr>
          <a:xfrm>
            <a:off x="640080" y="1403864"/>
            <a:ext cx="246900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3"/>
          <p:cNvSpPr/>
          <p:nvPr/>
        </p:nvSpPr>
        <p:spPr>
          <a:xfrm>
            <a:off x="713232" y="1449584"/>
            <a:ext cx="23226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Linear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3"/>
          <p:cNvSpPr/>
          <p:nvPr/>
        </p:nvSpPr>
        <p:spPr>
          <a:xfrm>
            <a:off x="713232" y="1659896"/>
            <a:ext cx="23226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One-hot: separate coefficients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Label on nominal: harmful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✓ Use one-hot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3"/>
          <p:cNvSpPr/>
          <p:nvPr/>
        </p:nvSpPr>
        <p:spPr>
          <a:xfrm>
            <a:off x="3246120" y="1403864"/>
            <a:ext cx="233160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3"/>
          <p:cNvSpPr/>
          <p:nvPr/>
        </p:nvSpPr>
        <p:spPr>
          <a:xfrm>
            <a:off x="3319272" y="1449584"/>
            <a:ext cx="21855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Tree-Based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3"/>
          <p:cNvSpPr/>
          <p:nvPr/>
        </p:nvSpPr>
        <p:spPr>
          <a:xfrm>
            <a:off x="3319272" y="1659896"/>
            <a:ext cx="21855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 work with label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One-hot may or may not help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✓ Either approach works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3"/>
          <p:cNvSpPr/>
          <p:nvPr/>
        </p:nvSpPr>
        <p:spPr>
          <a:xfrm>
            <a:off x="5715000" y="1403864"/>
            <a:ext cx="242340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23"/>
          <p:cNvSpPr/>
          <p:nvPr/>
        </p:nvSpPr>
        <p:spPr>
          <a:xfrm>
            <a:off x="5788152" y="1449584"/>
            <a:ext cx="2276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Distance-Based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3"/>
          <p:cNvSpPr/>
          <p:nvPr/>
        </p:nvSpPr>
        <p:spPr>
          <a:xfrm>
            <a:off x="5788152" y="1659896"/>
            <a:ext cx="22767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KNN, K-Means, SVM RBF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Arbitrary integers distort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✓ One-hot or binary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3"/>
          <p:cNvSpPr/>
          <p:nvPr/>
        </p:nvSpPr>
        <p:spPr>
          <a:xfrm>
            <a:off x="640080" y="2589313"/>
            <a:ext cx="7498200" cy="1051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3"/>
          <p:cNvSpPr/>
          <p:nvPr/>
        </p:nvSpPr>
        <p:spPr>
          <a:xfrm>
            <a:off x="713232" y="2625889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QUICK COMPARISON: NAIVE VS ONE-HOT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3"/>
          <p:cNvSpPr/>
          <p:nvPr/>
        </p:nvSpPr>
        <p:spPr>
          <a:xfrm>
            <a:off x="713232" y="2808769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sklearn.linear_model import LinearRegression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X_naive = df16[["city_naive_int"]]; X_ohe = pd.get_dummies(df16[["city"]], drop_first=True)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lm_naive = LinearRegression().fit(X_naive, y); lm_ohe = LinearRegression().fit(X_ohe, y)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print("R² naive:", lm_naive.score(X_naive, y), "R² one-hot:", lm_ohe.score(X_ohe, y))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>
          <a:extLst>
            <a:ext uri="{FF2B5EF4-FFF2-40B4-BE49-F238E27FC236}">
              <a16:creationId xmlns:a16="http://schemas.microsoft.com/office/drawing/2014/main" id="{2E2BD8BE-5178-864A-40B6-D854B1548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3">
            <a:extLst>
              <a:ext uri="{FF2B5EF4-FFF2-40B4-BE49-F238E27FC236}">
                <a16:creationId xmlns:a16="http://schemas.microsoft.com/office/drawing/2014/main" id="{0E83A0EE-7448-34C9-A86F-511ACE277EA6}"/>
              </a:ext>
            </a:extLst>
          </p:cNvPr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3">
            <a:extLst>
              <a:ext uri="{FF2B5EF4-FFF2-40B4-BE49-F238E27FC236}">
                <a16:creationId xmlns:a16="http://schemas.microsoft.com/office/drawing/2014/main" id="{5049D737-3098-9D46-D5C3-A0BD572EE941}"/>
              </a:ext>
            </a:extLst>
          </p:cNvPr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3">
            <a:extLst>
              <a:ext uri="{FF2B5EF4-FFF2-40B4-BE49-F238E27FC236}">
                <a16:creationId xmlns:a16="http://schemas.microsoft.com/office/drawing/2014/main" id="{F8868AE4-D4FA-CAAE-82C6-CB72D7EE6BE0}"/>
              </a:ext>
            </a:extLst>
          </p:cNvPr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 ·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3">
            <a:extLst>
              <a:ext uri="{FF2B5EF4-FFF2-40B4-BE49-F238E27FC236}">
                <a16:creationId xmlns:a16="http://schemas.microsoft.com/office/drawing/2014/main" id="{AFE7A757-C63E-F7A1-F98C-68A98ABC2B5C}"/>
              </a:ext>
            </a:extLst>
          </p:cNvPr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Encoding exercise 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3">
            <a:extLst>
              <a:ext uri="{FF2B5EF4-FFF2-40B4-BE49-F238E27FC236}">
                <a16:creationId xmlns:a16="http://schemas.microsoft.com/office/drawing/2014/main" id="{C207440B-5300-50CB-9D46-1F0B64935565}"/>
              </a:ext>
            </a:extLst>
          </p:cNvPr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Choose encoding based on model type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3">
            <a:extLst>
              <a:ext uri="{FF2B5EF4-FFF2-40B4-BE49-F238E27FC236}">
                <a16:creationId xmlns:a16="http://schemas.microsoft.com/office/drawing/2014/main" id="{7787272A-CD41-18FD-FF3C-21AAF367B975}"/>
              </a:ext>
            </a:extLst>
          </p:cNvPr>
          <p:cNvSpPr/>
          <p:nvPr/>
        </p:nvSpPr>
        <p:spPr>
          <a:xfrm>
            <a:off x="565737" y="1266584"/>
            <a:ext cx="5708681" cy="2221694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2C40FC-8468-E010-00C0-43675089C1A5}"/>
              </a:ext>
            </a:extLst>
          </p:cNvPr>
          <p:cNvSpPr txBox="1"/>
          <p:nvPr/>
        </p:nvSpPr>
        <p:spPr>
          <a:xfrm>
            <a:off x="640080" y="1457093"/>
            <a:ext cx="5545130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1 - Load the dataset </a:t>
            </a:r>
          </a:p>
          <a:p>
            <a:r>
              <a:rPr lang="en-US" dirty="0"/>
              <a:t>2 - Label encode the city column</a:t>
            </a:r>
          </a:p>
          <a:p>
            <a:r>
              <a:rPr lang="en-US" dirty="0"/>
              <a:t>3 -  Apply one-hot encoding on the city column on a copy dataset</a:t>
            </a:r>
          </a:p>
          <a:p>
            <a:r>
              <a:rPr lang="en-US" dirty="0"/>
              <a:t>4 -  Print the result and compare between the two methods</a:t>
            </a:r>
            <a:endParaRPr lang="ar-SA" dirty="0"/>
          </a:p>
        </p:txBody>
      </p:sp>
      <p:sp>
        <p:nvSpPr>
          <p:cNvPr id="3" name="Google Shape;165;p18">
            <a:extLst>
              <a:ext uri="{FF2B5EF4-FFF2-40B4-BE49-F238E27FC236}">
                <a16:creationId xmlns:a16="http://schemas.microsoft.com/office/drawing/2014/main" id="{69CB972B-F449-C9F6-B903-3A96A5DB57BA}"/>
              </a:ext>
            </a:extLst>
          </p:cNvPr>
          <p:cNvSpPr/>
          <p:nvPr/>
        </p:nvSpPr>
        <p:spPr>
          <a:xfrm>
            <a:off x="530328" y="2474383"/>
            <a:ext cx="7498200" cy="11589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66;p18">
            <a:extLst>
              <a:ext uri="{FF2B5EF4-FFF2-40B4-BE49-F238E27FC236}">
                <a16:creationId xmlns:a16="http://schemas.microsoft.com/office/drawing/2014/main" id="{6B7F4E37-919E-95A9-323C-7EC02E36E459}"/>
              </a:ext>
            </a:extLst>
          </p:cNvPr>
          <p:cNvSpPr/>
          <p:nvPr/>
        </p:nvSpPr>
        <p:spPr>
          <a:xfrm>
            <a:off x="603480" y="2510959"/>
            <a:ext cx="7351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LABEL ENCODING WITH sklearn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67;p18">
            <a:extLst>
              <a:ext uri="{FF2B5EF4-FFF2-40B4-BE49-F238E27FC236}">
                <a16:creationId xmlns:a16="http://schemas.microsoft.com/office/drawing/2014/main" id="{728B56F4-CD80-2873-8C91-D9A920F58901}"/>
              </a:ext>
            </a:extLst>
          </p:cNvPr>
          <p:cNvSpPr/>
          <p:nvPr/>
        </p:nvSpPr>
        <p:spPr>
          <a:xfrm>
            <a:off x="603480" y="2693839"/>
            <a:ext cx="7351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sklearn.preprocessing import LabelEncoder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le_city = LabelEncoder()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df16["city_label"] = le_city.fit_transform(df16["city"])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print("Classes:", le_city.classes_)  # Sorted alphabetically: CHI, LA, NY, SF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4669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24"/>
          <p:cNvSpPr/>
          <p:nvPr/>
        </p:nvSpPr>
        <p:spPr>
          <a:xfrm>
            <a:off x="0" y="-7434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4"/>
          <p:cNvSpPr/>
          <p:nvPr/>
        </p:nvSpPr>
        <p:spPr>
          <a:xfrm>
            <a:off x="640080" y="11430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17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24"/>
          <p:cNvSpPr/>
          <p:nvPr/>
        </p:nvSpPr>
        <p:spPr>
          <a:xfrm>
            <a:off x="640080" y="1463040"/>
            <a:ext cx="73152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Scaling Numerical Features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24"/>
          <p:cNvSpPr/>
          <p:nvPr/>
        </p:nvSpPr>
        <p:spPr>
          <a:xfrm>
            <a:off x="640080" y="20574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Min-Max, Standardization, and Robust Scaling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24"/>
          <p:cNvSpPr/>
          <p:nvPr/>
        </p:nvSpPr>
        <p:spPr>
          <a:xfrm>
            <a:off x="64008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4"/>
          <p:cNvSpPr/>
          <p:nvPr/>
        </p:nvSpPr>
        <p:spPr>
          <a:xfrm>
            <a:off x="640080" y="2487168"/>
            <a:ext cx="45600" cy="1874400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24"/>
          <p:cNvSpPr/>
          <p:nvPr/>
        </p:nvSpPr>
        <p:spPr>
          <a:xfrm>
            <a:off x="80467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24"/>
          <p:cNvSpPr/>
          <p:nvPr/>
        </p:nvSpPr>
        <p:spPr>
          <a:xfrm>
            <a:off x="804672" y="2770632"/>
            <a:ext cx="3383400" cy="15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Explain why scaling matters for distance/gradient algorithms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Implement Min-Max, standard, and robust scaling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Visualize distributions before and after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Apply scaling without leaking information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Understand scaling impact per algorithm family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4"/>
          <p:cNvSpPr/>
          <p:nvPr/>
        </p:nvSpPr>
        <p:spPr>
          <a:xfrm>
            <a:off x="448056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4"/>
          <p:cNvSpPr/>
          <p:nvPr/>
        </p:nvSpPr>
        <p:spPr>
          <a:xfrm>
            <a:off x="4480560" y="2487168"/>
            <a:ext cx="45600" cy="18744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4"/>
          <p:cNvSpPr/>
          <p:nvPr/>
        </p:nvSpPr>
        <p:spPr>
          <a:xfrm>
            <a:off x="464515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4"/>
          <p:cNvSpPr/>
          <p:nvPr/>
        </p:nvSpPr>
        <p:spPr>
          <a:xfrm>
            <a:off x="4645152" y="2770632"/>
            <a:ext cx="33834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Scale two numerical features and compare distributions visually.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4"/>
          <p:cNvSpPr/>
          <p:nvPr/>
        </p:nvSpPr>
        <p:spPr>
          <a:xfrm>
            <a:off x="4645152" y="356616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4"/>
          <p:cNvSpPr/>
          <p:nvPr/>
        </p:nvSpPr>
        <p:spPr>
          <a:xfrm>
            <a:off x="4645152" y="3776472"/>
            <a:ext cx="33834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Justify when Min-Max preferred over standardization and vice versa.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4"/>
          <p:cNvSpPr/>
          <p:nvPr/>
        </p:nvSpPr>
        <p:spPr>
          <a:xfrm>
            <a:off x="640080" y="4663440"/>
            <a:ext cx="45720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4 · Feature Engineering 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5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5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17 · SCALING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25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Why Scaling Is Necessary for Many Algorithms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5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Unscaled features with different ranges distort models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5"/>
          <p:cNvSpPr/>
          <p:nvPr/>
        </p:nvSpPr>
        <p:spPr>
          <a:xfrm>
            <a:off x="640080" y="1029707"/>
            <a:ext cx="3749100" cy="11391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5"/>
          <p:cNvSpPr/>
          <p:nvPr/>
        </p:nvSpPr>
        <p:spPr>
          <a:xfrm>
            <a:off x="713232" y="1075427"/>
            <a:ext cx="3602700" cy="2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Distortions Without Scaling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5"/>
          <p:cNvSpPr/>
          <p:nvPr/>
        </p:nvSpPr>
        <p:spPr>
          <a:xfrm>
            <a:off x="713232" y="1285739"/>
            <a:ext cx="360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Distance calculations (KNN, K-Means): larger-range features dominate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Gradient descent (linear, neural nets): uneven steps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SVM with RBF kernel: margin calculations affected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25"/>
          <p:cNvSpPr/>
          <p:nvPr/>
        </p:nvSpPr>
        <p:spPr>
          <a:xfrm>
            <a:off x="4572000" y="1029707"/>
            <a:ext cx="3566400" cy="1139100"/>
          </a:xfrm>
          <a:prstGeom prst="rect">
            <a:avLst/>
          </a:prstGeom>
          <a:solidFill>
            <a:srgbClr val="FFF8E6"/>
          </a:solidFill>
          <a:ln w="9525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25"/>
          <p:cNvSpPr/>
          <p:nvPr/>
        </p:nvSpPr>
        <p:spPr>
          <a:xfrm>
            <a:off x="4645152" y="1075427"/>
            <a:ext cx="3419700" cy="2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5"/>
          <p:cNvSpPr/>
          <p:nvPr/>
        </p:nvSpPr>
        <p:spPr>
          <a:xfrm>
            <a:off x="4645152" y="1285739"/>
            <a:ext cx="3419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CRIM ranges 0–80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RM (rooms) ranges 3–9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Unscaled: KNN chooses neighbors primarily based on CRIM simply due to larger numeric range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5"/>
          <p:cNvSpPr/>
          <p:nvPr/>
        </p:nvSpPr>
        <p:spPr>
          <a:xfrm>
            <a:off x="640080" y="2311319"/>
            <a:ext cx="7498200" cy="730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5"/>
          <p:cNvSpPr/>
          <p:nvPr/>
        </p:nvSpPr>
        <p:spPr>
          <a:xfrm>
            <a:off x="713232" y="2347895"/>
            <a:ext cx="7351800" cy="1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RANGE INSPECTION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25"/>
          <p:cNvSpPr/>
          <p:nvPr/>
        </p:nvSpPr>
        <p:spPr>
          <a:xfrm>
            <a:off x="713232" y="2530775"/>
            <a:ext cx="7351800" cy="5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print(df17[["CRIM", "RM"]].agg(["min", "max"]))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If plugged directly into KNN, CRIM dominates distance calculations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0" name="Google Shape;310;p25" descr="A graph of different levels of a graph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6867" y="3184255"/>
            <a:ext cx="2610267" cy="1740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26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6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17 · SCALING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6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Min-Max Scaling — Definition and Implementation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6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Rescales to fixed range [0, 1]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26"/>
          <p:cNvSpPr/>
          <p:nvPr/>
        </p:nvSpPr>
        <p:spPr>
          <a:xfrm>
            <a:off x="640080" y="1232116"/>
            <a:ext cx="3749100" cy="12978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26"/>
          <p:cNvSpPr/>
          <p:nvPr/>
        </p:nvSpPr>
        <p:spPr>
          <a:xfrm>
            <a:off x="713232" y="1277836"/>
            <a:ext cx="3602700" cy="2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Formula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6"/>
          <p:cNvSpPr/>
          <p:nvPr/>
        </p:nvSpPr>
        <p:spPr>
          <a:xfrm>
            <a:off x="713232" y="1488148"/>
            <a:ext cx="3602700" cy="8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x_scaled = (x - x_min) / (x_max - x_min)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Preserves relative ordering (monotonic)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Compresses all values into [0, 1]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6"/>
          <p:cNvSpPr/>
          <p:nvPr/>
        </p:nvSpPr>
        <p:spPr>
          <a:xfrm>
            <a:off x="4572000" y="1232116"/>
            <a:ext cx="3566400" cy="1297800"/>
          </a:xfrm>
          <a:prstGeom prst="rect">
            <a:avLst/>
          </a:prstGeom>
          <a:solidFill>
            <a:srgbClr val="E8F4FD"/>
          </a:solidFill>
          <a:ln w="9525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6"/>
          <p:cNvSpPr/>
          <p:nvPr/>
        </p:nvSpPr>
        <p:spPr>
          <a:xfrm>
            <a:off x="4645152" y="1277836"/>
            <a:ext cx="3419700" cy="2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6"/>
          <p:cNvSpPr/>
          <p:nvPr/>
        </p:nvSpPr>
        <p:spPr>
          <a:xfrm>
            <a:off x="4645152" y="1488148"/>
            <a:ext cx="3419700" cy="8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Algorithms that rely on distances or bounded input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Retain distribution shape but normalize range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Caveat: Outliers compress bulk of data toward 0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6"/>
          <p:cNvSpPr/>
          <p:nvPr/>
        </p:nvSpPr>
        <p:spPr>
          <a:xfrm>
            <a:off x="640080" y="2870623"/>
            <a:ext cx="7498200" cy="11736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6"/>
          <p:cNvSpPr/>
          <p:nvPr/>
        </p:nvSpPr>
        <p:spPr>
          <a:xfrm>
            <a:off x="713232" y="2907199"/>
            <a:ext cx="7351800" cy="1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MinMaxScaler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26"/>
          <p:cNvSpPr/>
          <p:nvPr/>
        </p:nvSpPr>
        <p:spPr>
          <a:xfrm>
            <a:off x="713232" y="3090079"/>
            <a:ext cx="7351800" cy="8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sklearn.preprocessing import MinMaxScaler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mm_scaler = MinMaxScaler()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df17_mm = df17.copy()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df17_mm[["CRIM_mm", "RM_mm"]] = mm_scaler.fit_transform(df17[["CRIM", "RM"]])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Both now in [0, 1]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7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27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27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17 · SCALING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27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Standardization (Z-Score Scaling)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27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Mean ≈ 0, standard deviation ≈ 1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27"/>
          <p:cNvSpPr/>
          <p:nvPr/>
        </p:nvSpPr>
        <p:spPr>
          <a:xfrm>
            <a:off x="640080" y="1309344"/>
            <a:ext cx="3749100" cy="1262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27"/>
          <p:cNvSpPr/>
          <p:nvPr/>
        </p:nvSpPr>
        <p:spPr>
          <a:xfrm>
            <a:off x="713232" y="1355064"/>
            <a:ext cx="36027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Formula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7"/>
          <p:cNvSpPr/>
          <p:nvPr/>
        </p:nvSpPr>
        <p:spPr>
          <a:xfrm>
            <a:off x="713232" y="1565376"/>
            <a:ext cx="3602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z = (x - μ) / σ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Centers data and scales variance to one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Useful for regularized models, PCA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7"/>
          <p:cNvSpPr/>
          <p:nvPr/>
        </p:nvSpPr>
        <p:spPr>
          <a:xfrm>
            <a:off x="4572000" y="1309344"/>
            <a:ext cx="3566400" cy="1262400"/>
          </a:xfrm>
          <a:prstGeom prst="rect">
            <a:avLst/>
          </a:prstGeom>
          <a:solidFill>
            <a:srgbClr val="E8F4FD"/>
          </a:solidFill>
          <a:ln w="9525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7"/>
          <p:cNvSpPr/>
          <p:nvPr/>
        </p:nvSpPr>
        <p:spPr>
          <a:xfrm>
            <a:off x="4645152" y="1355064"/>
            <a:ext cx="34197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Effects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7"/>
          <p:cNvSpPr/>
          <p:nvPr/>
        </p:nvSpPr>
        <p:spPr>
          <a:xfrm>
            <a:off x="4645152" y="1565376"/>
            <a:ext cx="3419700" cy="8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Ensures penalties treat features comparably in Lasso/Ridge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Does NOT remove skewness - only rescales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Sensitive to outliers in mean/std calculation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7"/>
          <p:cNvSpPr/>
          <p:nvPr/>
        </p:nvSpPr>
        <p:spPr>
          <a:xfrm>
            <a:off x="640080" y="2828616"/>
            <a:ext cx="7498200" cy="14517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27"/>
          <p:cNvSpPr/>
          <p:nvPr/>
        </p:nvSpPr>
        <p:spPr>
          <a:xfrm>
            <a:off x="713232" y="2865192"/>
            <a:ext cx="73518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StandardScaler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27"/>
          <p:cNvSpPr/>
          <p:nvPr/>
        </p:nvSpPr>
        <p:spPr>
          <a:xfrm>
            <a:off x="713232" y="3048071"/>
            <a:ext cx="7351800" cy="10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sklearn.preprocessing import StandardScaler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std_scaler = StandardScaler()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df17_std = df17.copy()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df17_std[["CRIM_std", "RM_std"]] = std_scaler.fit_transform(df17[["CRIM", "RM"]])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print(df17_std[["CRIM_std", "RM_std"]].agg(["mean", "std"]))  # mean≈0, std≈1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8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8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28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17 · SCALING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8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Robust Scaling — Handling Outliers Gracefully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28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Uses median and IQR instead of mean and std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28"/>
          <p:cNvSpPr/>
          <p:nvPr/>
        </p:nvSpPr>
        <p:spPr>
          <a:xfrm>
            <a:off x="640080" y="1455902"/>
            <a:ext cx="3749100" cy="1071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28"/>
          <p:cNvSpPr/>
          <p:nvPr/>
        </p:nvSpPr>
        <p:spPr>
          <a:xfrm>
            <a:off x="713232" y="1501622"/>
            <a:ext cx="36027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Formula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28"/>
          <p:cNvSpPr/>
          <p:nvPr/>
        </p:nvSpPr>
        <p:spPr>
          <a:xfrm>
            <a:off x="713232" y="1711935"/>
            <a:ext cx="3602700" cy="6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x_robust = (x - median) / IQR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Reduces sensitivity to outliers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28"/>
          <p:cNvSpPr/>
          <p:nvPr/>
        </p:nvSpPr>
        <p:spPr>
          <a:xfrm>
            <a:off x="4572000" y="1455902"/>
            <a:ext cx="3566400" cy="1071600"/>
          </a:xfrm>
          <a:prstGeom prst="rect">
            <a:avLst/>
          </a:prstGeom>
          <a:solidFill>
            <a:srgbClr val="E8F8F0"/>
          </a:solidFill>
          <a:ln w="9525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28"/>
          <p:cNvSpPr/>
          <p:nvPr/>
        </p:nvSpPr>
        <p:spPr>
          <a:xfrm>
            <a:off x="4645152" y="1501622"/>
            <a:ext cx="34197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28"/>
          <p:cNvSpPr/>
          <p:nvPr/>
        </p:nvSpPr>
        <p:spPr>
          <a:xfrm>
            <a:off x="4645152" y="1711935"/>
            <a:ext cx="3419700" cy="6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Features with heavy tails or clear outliers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Want scaling without outliers dominating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Does NOT cap outliers, just reduces influence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28"/>
          <p:cNvSpPr/>
          <p:nvPr/>
        </p:nvSpPr>
        <p:spPr>
          <a:xfrm>
            <a:off x="640080" y="2734957"/>
            <a:ext cx="7498200" cy="12324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28"/>
          <p:cNvSpPr/>
          <p:nvPr/>
        </p:nvSpPr>
        <p:spPr>
          <a:xfrm>
            <a:off x="713232" y="2771533"/>
            <a:ext cx="7351800" cy="1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RobustScaler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28"/>
          <p:cNvSpPr/>
          <p:nvPr/>
        </p:nvSpPr>
        <p:spPr>
          <a:xfrm>
            <a:off x="713232" y="2954413"/>
            <a:ext cx="7351800" cy="9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sklearn.preprocessing import RobustScaler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rob_scaler = RobustScaler()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df17_rob = df17.copy()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df17_rob[["CRIM_rob", "RM_rob"]] = rob_scaler.fit_transform(df17[["CRIM", "RM"]])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9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29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29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17 · SCALING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29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Scaling and Data Leakage — Safe Workflows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29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Fit scaler on training data only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29"/>
          <p:cNvSpPr/>
          <p:nvPr/>
        </p:nvSpPr>
        <p:spPr>
          <a:xfrm>
            <a:off x="640080" y="1162431"/>
            <a:ext cx="3749100" cy="15843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29"/>
          <p:cNvSpPr/>
          <p:nvPr/>
        </p:nvSpPr>
        <p:spPr>
          <a:xfrm>
            <a:off x="713232" y="1208151"/>
            <a:ext cx="36027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Safe Workflow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29"/>
          <p:cNvSpPr/>
          <p:nvPr/>
        </p:nvSpPr>
        <p:spPr>
          <a:xfrm>
            <a:off x="713232" y="1418462"/>
            <a:ext cx="3602700" cy="10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1. Split data into train and test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2. Fit scaler on train only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3. Apply fitted scaler to both train and test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Never call fit on combined train+test!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29"/>
          <p:cNvSpPr/>
          <p:nvPr/>
        </p:nvSpPr>
        <p:spPr>
          <a:xfrm>
            <a:off x="4572000" y="1162431"/>
            <a:ext cx="3566400" cy="1584300"/>
          </a:xfrm>
          <a:prstGeom prst="rect">
            <a:avLst/>
          </a:prstGeom>
          <a:solidFill>
            <a:srgbClr val="FFEBEE"/>
          </a:solidFill>
          <a:ln w="9525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29"/>
          <p:cNvSpPr/>
          <p:nvPr/>
        </p:nvSpPr>
        <p:spPr>
          <a:xfrm>
            <a:off x="4645152" y="1208151"/>
            <a:ext cx="34197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Leakage Effects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29"/>
          <p:cNvSpPr/>
          <p:nvPr/>
        </p:nvSpPr>
        <p:spPr>
          <a:xfrm>
            <a:off x="4645152" y="1418462"/>
            <a:ext cx="3419700" cy="10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Using full dataset leaks future information into training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Over-optimistic metrics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Degraded production performance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29"/>
          <p:cNvSpPr/>
          <p:nvPr/>
        </p:nvSpPr>
        <p:spPr>
          <a:xfrm>
            <a:off x="640080" y="2939796"/>
            <a:ext cx="7498200" cy="9600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29"/>
          <p:cNvSpPr/>
          <p:nvPr/>
        </p:nvSpPr>
        <p:spPr>
          <a:xfrm>
            <a:off x="713232" y="2976372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LEAKAGE-SAFE SCALING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29"/>
          <p:cNvSpPr/>
          <p:nvPr/>
        </p:nvSpPr>
        <p:spPr>
          <a:xfrm>
            <a:off x="713232" y="3159252"/>
            <a:ext cx="7351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X_train, X_test, y_train, y_test = train_test_split(X, y, test_size=0.2, random_state=17)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scaler = StandardScaler()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X_train_scaled = scaler.fit_transform(X_train)  # Fit on train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X_test_scaled = scaler.transform(X_test)         # Only transform test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0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30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30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DAY 17 · SCALING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30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Scaling Impact on Different Algorithms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30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Essential for some, irrelevant for others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30"/>
          <p:cNvSpPr/>
          <p:nvPr/>
        </p:nvSpPr>
        <p:spPr>
          <a:xfrm>
            <a:off x="640080" y="1285408"/>
            <a:ext cx="2469000" cy="12372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0"/>
          <p:cNvSpPr/>
          <p:nvPr/>
        </p:nvSpPr>
        <p:spPr>
          <a:xfrm>
            <a:off x="713232" y="1331129"/>
            <a:ext cx="2322600" cy="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Essential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30"/>
          <p:cNvSpPr/>
          <p:nvPr/>
        </p:nvSpPr>
        <p:spPr>
          <a:xfrm>
            <a:off x="713232" y="1541440"/>
            <a:ext cx="23226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KNN / K-Means: distance sensitive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SVM with RBF kernel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Neural networks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0"/>
          <p:cNvSpPr/>
          <p:nvPr/>
        </p:nvSpPr>
        <p:spPr>
          <a:xfrm>
            <a:off x="3246120" y="1285408"/>
            <a:ext cx="2331600" cy="12372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30"/>
          <p:cNvSpPr/>
          <p:nvPr/>
        </p:nvSpPr>
        <p:spPr>
          <a:xfrm>
            <a:off x="3319272" y="1331129"/>
            <a:ext cx="2185500" cy="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Recommended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30"/>
          <p:cNvSpPr/>
          <p:nvPr/>
        </p:nvSpPr>
        <p:spPr>
          <a:xfrm>
            <a:off x="3319272" y="1541440"/>
            <a:ext cx="21855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Linear/logistic regression: helps convergence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Regularized models: comparable penalties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30"/>
          <p:cNvSpPr/>
          <p:nvPr/>
        </p:nvSpPr>
        <p:spPr>
          <a:xfrm>
            <a:off x="5715000" y="1285408"/>
            <a:ext cx="2423400" cy="12372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30"/>
          <p:cNvSpPr/>
          <p:nvPr/>
        </p:nvSpPr>
        <p:spPr>
          <a:xfrm>
            <a:off x="5788152" y="1331129"/>
            <a:ext cx="2276700" cy="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Usually Not Needed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30"/>
          <p:cNvSpPr/>
          <p:nvPr/>
        </p:nvSpPr>
        <p:spPr>
          <a:xfrm>
            <a:off x="5788152" y="1541440"/>
            <a:ext cx="22767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Decision trees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Random forests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Gradient boosting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30"/>
          <p:cNvSpPr/>
          <p:nvPr/>
        </p:nvSpPr>
        <p:spPr>
          <a:xfrm>
            <a:off x="640080" y="2848356"/>
            <a:ext cx="7498200" cy="1237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30"/>
          <p:cNvSpPr/>
          <p:nvPr/>
        </p:nvSpPr>
        <p:spPr>
          <a:xfrm>
            <a:off x="713232" y="2884932"/>
            <a:ext cx="73518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KNN WITH AND WITHOUT SCALING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30"/>
          <p:cNvSpPr/>
          <p:nvPr/>
        </p:nvSpPr>
        <p:spPr>
          <a:xfrm>
            <a:off x="713232" y="3067812"/>
            <a:ext cx="73518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sklearn.neighbors import KNeighborsRegressor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knn_raw = KNeighborsRegressor(n_neighbors=5).fit(X_train, y_train)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knn_scaled = KNeighborsRegressor(n_neighbors=5).fit(X_train_scaled, y_train)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print("MSE raw:", mse(y_test, knn_raw.predict(X_test)))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print("MSE scaled:", mse(y_test, knn_scaled.predict(X_test_scaled)))  # Usually lower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1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31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31"/>
          <p:cNvSpPr/>
          <p:nvPr/>
        </p:nvSpPr>
        <p:spPr>
          <a:xfrm>
            <a:off x="640080" y="11430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18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31"/>
          <p:cNvSpPr/>
          <p:nvPr/>
        </p:nvSpPr>
        <p:spPr>
          <a:xfrm>
            <a:off x="640080" y="1463040"/>
            <a:ext cx="73152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Binning &amp; Discretization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1"/>
          <p:cNvSpPr/>
          <p:nvPr/>
        </p:nvSpPr>
        <p:spPr>
          <a:xfrm>
            <a:off x="640080" y="20574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Converting Continuous Features to Categories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31"/>
          <p:cNvSpPr/>
          <p:nvPr/>
        </p:nvSpPr>
        <p:spPr>
          <a:xfrm>
            <a:off x="64008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31"/>
          <p:cNvSpPr/>
          <p:nvPr/>
        </p:nvSpPr>
        <p:spPr>
          <a:xfrm>
            <a:off x="640080" y="2487168"/>
            <a:ext cx="45600" cy="1874400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31"/>
          <p:cNvSpPr/>
          <p:nvPr/>
        </p:nvSpPr>
        <p:spPr>
          <a:xfrm>
            <a:off x="80467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31"/>
          <p:cNvSpPr/>
          <p:nvPr/>
        </p:nvSpPr>
        <p:spPr>
          <a:xfrm>
            <a:off x="804672" y="2770632"/>
            <a:ext cx="3383400" cy="15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Explain why and when discretization helps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Implement equal-width and equal-frequency binning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Design domain-driven bins (e.g., age groups)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Assess interpretability vs information loss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Compare binned vs continuous in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1"/>
          <p:cNvSpPr/>
          <p:nvPr/>
        </p:nvSpPr>
        <p:spPr>
          <a:xfrm>
            <a:off x="448056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1"/>
          <p:cNvSpPr/>
          <p:nvPr/>
        </p:nvSpPr>
        <p:spPr>
          <a:xfrm>
            <a:off x="4480560" y="2487168"/>
            <a:ext cx="45600" cy="18744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1"/>
          <p:cNvSpPr/>
          <p:nvPr/>
        </p:nvSpPr>
        <p:spPr>
          <a:xfrm>
            <a:off x="464515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31"/>
          <p:cNvSpPr/>
          <p:nvPr/>
        </p:nvSpPr>
        <p:spPr>
          <a:xfrm>
            <a:off x="4645152" y="2770632"/>
            <a:ext cx="33834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Bin an Age column into Child, Teen, Adult, Senior categories.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31"/>
          <p:cNvSpPr/>
          <p:nvPr/>
        </p:nvSpPr>
        <p:spPr>
          <a:xfrm>
            <a:off x="4645152" y="356616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31"/>
          <p:cNvSpPr/>
          <p:nvPr/>
        </p:nvSpPr>
        <p:spPr>
          <a:xfrm>
            <a:off x="4645152" y="3776472"/>
            <a:ext cx="33834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Submit code and explanation for chosen bin thresholds.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31"/>
          <p:cNvSpPr/>
          <p:nvPr/>
        </p:nvSpPr>
        <p:spPr>
          <a:xfrm>
            <a:off x="640080" y="4663440"/>
            <a:ext cx="45720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4 · Feature Engineering 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640080" y="11430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/>
          <p:nvPr/>
        </p:nvSpPr>
        <p:spPr>
          <a:xfrm>
            <a:off x="640080" y="1463040"/>
            <a:ext cx="73152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Encoding Categorical Features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640080" y="20574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Label Encoding, One-Hot, and High-Cardinality Strategies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64008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640080" y="2487168"/>
            <a:ext cx="45600" cy="18744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80467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/>
          <p:nvPr/>
        </p:nvSpPr>
        <p:spPr>
          <a:xfrm>
            <a:off x="804672" y="2770632"/>
            <a:ext cx="3383400" cy="15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Distinguish nominal vs ordinal categories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Implement label and one-hot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Understand the dummy variable trap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Handle high-cardinality categories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Analyze encoding impact on model families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448056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4480560" y="2487168"/>
            <a:ext cx="45600" cy="18744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464515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4645152" y="2770632"/>
            <a:ext cx="33834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Apply one-hot encoding to a categorical feature.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Compare model behavior before and after encoding.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4645152" y="356616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5"/>
          <p:cNvSpPr/>
          <p:nvPr/>
        </p:nvSpPr>
        <p:spPr>
          <a:xfrm>
            <a:off x="4645152" y="3776472"/>
            <a:ext cx="33834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Scenario-based questions: choose encoding strategies and justify decisions.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640080" y="4663440"/>
            <a:ext cx="45720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4 · Feature Engineering 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2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32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32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18 · BINNING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32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Why Discretization Can Help Models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32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Replace raw values with bin indicators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32"/>
          <p:cNvSpPr/>
          <p:nvPr/>
        </p:nvSpPr>
        <p:spPr>
          <a:xfrm>
            <a:off x="640080" y="1047051"/>
            <a:ext cx="3749100" cy="10671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32"/>
          <p:cNvSpPr/>
          <p:nvPr/>
        </p:nvSpPr>
        <p:spPr>
          <a:xfrm>
            <a:off x="713232" y="1092771"/>
            <a:ext cx="3602700" cy="2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Benefits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32"/>
          <p:cNvSpPr/>
          <p:nvPr/>
        </p:nvSpPr>
        <p:spPr>
          <a:xfrm>
            <a:off x="713232" y="1303082"/>
            <a:ext cx="3602700" cy="7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Noise reduction: small variations within bin treated as equivalent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Non-linear effects: bins capture step changes (age 18, 21, 65)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Interpretability: bins are human-readable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32"/>
          <p:cNvSpPr/>
          <p:nvPr/>
        </p:nvSpPr>
        <p:spPr>
          <a:xfrm>
            <a:off x="4572000" y="1047051"/>
            <a:ext cx="3566400" cy="1067100"/>
          </a:xfrm>
          <a:prstGeom prst="rect">
            <a:avLst/>
          </a:prstGeom>
          <a:solidFill>
            <a:srgbClr val="FFF8E6"/>
          </a:solidFill>
          <a:ln w="9525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32"/>
          <p:cNvSpPr/>
          <p:nvPr/>
        </p:nvSpPr>
        <p:spPr>
          <a:xfrm>
            <a:off x="4645152" y="1092771"/>
            <a:ext cx="3419700" cy="2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32"/>
          <p:cNvSpPr/>
          <p:nvPr/>
        </p:nvSpPr>
        <p:spPr>
          <a:xfrm>
            <a:off x="4645152" y="1303082"/>
            <a:ext cx="3419700" cy="7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Information loss: differences within bin ignored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Arbitrary boundaries can introduce artifacts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May hurt tree models that already find optimal splits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32"/>
          <p:cNvSpPr/>
          <p:nvPr/>
        </p:nvSpPr>
        <p:spPr>
          <a:xfrm>
            <a:off x="640080" y="2287881"/>
            <a:ext cx="7498200" cy="7779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32"/>
          <p:cNvSpPr/>
          <p:nvPr/>
        </p:nvSpPr>
        <p:spPr>
          <a:xfrm>
            <a:off x="713232" y="2324457"/>
            <a:ext cx="7351800" cy="2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SIMPLE EQUAL-WIDTH BINS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32"/>
          <p:cNvSpPr/>
          <p:nvPr/>
        </p:nvSpPr>
        <p:spPr>
          <a:xfrm>
            <a:off x="713232" y="2507337"/>
            <a:ext cx="7351800" cy="5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df18["age_bin_3"] = pd.cut(df18["age"], bins=3)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print(df18[["age", "age_bin_3"]].head())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pd.cut chooses boundaries based on min/max - may not align with meaningful ages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9" name="Google Shape;449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81199" y="3239735"/>
            <a:ext cx="2781604" cy="1854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65650" y="3613522"/>
            <a:ext cx="2133195" cy="946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3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33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33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18 · BINNING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33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Equal-Width Binning with pd.cut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33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Divides range into intervals of equal size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33"/>
          <p:cNvSpPr/>
          <p:nvPr/>
        </p:nvSpPr>
        <p:spPr>
          <a:xfrm>
            <a:off x="640080" y="1255182"/>
            <a:ext cx="374910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33"/>
          <p:cNvSpPr/>
          <p:nvPr/>
        </p:nvSpPr>
        <p:spPr>
          <a:xfrm>
            <a:off x="713232" y="1300902"/>
            <a:ext cx="3602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How It Works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33"/>
          <p:cNvSpPr/>
          <p:nvPr/>
        </p:nvSpPr>
        <p:spPr>
          <a:xfrm>
            <a:off x="713232" y="1511214"/>
            <a:ext cx="36027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Split [min, max] into N equal-sized intervals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Simple but may create unbalanced bins if distribution skewed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33"/>
          <p:cNvSpPr/>
          <p:nvPr/>
        </p:nvSpPr>
        <p:spPr>
          <a:xfrm>
            <a:off x="4572000" y="1255182"/>
            <a:ext cx="3566400" cy="914400"/>
          </a:xfrm>
          <a:prstGeom prst="rect">
            <a:avLst/>
          </a:prstGeom>
          <a:solidFill>
            <a:srgbClr val="E8F8F0"/>
          </a:solidFill>
          <a:ln w="9525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33"/>
          <p:cNvSpPr/>
          <p:nvPr/>
        </p:nvSpPr>
        <p:spPr>
          <a:xfrm>
            <a:off x="4645152" y="1300902"/>
            <a:ext cx="3419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Custom Edges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33"/>
          <p:cNvSpPr/>
          <p:nvPr/>
        </p:nvSpPr>
        <p:spPr>
          <a:xfrm>
            <a:off x="4645152" y="1511214"/>
            <a:ext cx="34197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Specify domain-informed edges instead of purely equal-width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Example: [0, 18, 35, 50, 100] for age ranges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33"/>
          <p:cNvSpPr/>
          <p:nvPr/>
        </p:nvSpPr>
        <p:spPr>
          <a:xfrm>
            <a:off x="640080" y="2656668"/>
            <a:ext cx="7498200" cy="1051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33"/>
          <p:cNvSpPr/>
          <p:nvPr/>
        </p:nvSpPr>
        <p:spPr>
          <a:xfrm>
            <a:off x="713232" y="2693244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EQUAL-WIDTH WITH CUSTOM EDGES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33"/>
          <p:cNvSpPr/>
          <p:nvPr/>
        </p:nvSpPr>
        <p:spPr>
          <a:xfrm>
            <a:off x="713232" y="2876124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bin_edges = [0, 18, 35, 50, 100]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labels = ["Child", "YoungAdult", "Adult", "Senior"]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df18["age_bins_width"] = pd.cut(df18["age"], bins=bin_edges, labels=labels, right=False)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print(df18["age_bins_width"].value_counts())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4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34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34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18 · BINNING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34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Equal-Frequency Binning with pd.qcut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34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Roughly same number of observations per bin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34"/>
          <p:cNvSpPr/>
          <p:nvPr/>
        </p:nvSpPr>
        <p:spPr>
          <a:xfrm>
            <a:off x="640080" y="1005840"/>
            <a:ext cx="3749100" cy="9669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34"/>
          <p:cNvSpPr/>
          <p:nvPr/>
        </p:nvSpPr>
        <p:spPr>
          <a:xfrm>
            <a:off x="713232" y="1051560"/>
            <a:ext cx="36027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How It Works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2" name="Google Shape;482;p34"/>
          <p:cNvSpPr/>
          <p:nvPr/>
        </p:nvSpPr>
        <p:spPr>
          <a:xfrm>
            <a:off x="713232" y="1261872"/>
            <a:ext cx="36027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Quantile-based: each bin gets ~same count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Stabilizes estimates but produces irregular bin widths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Boundaries may not align with meaningful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34"/>
          <p:cNvSpPr/>
          <p:nvPr/>
        </p:nvSpPr>
        <p:spPr>
          <a:xfrm>
            <a:off x="4572000" y="1005840"/>
            <a:ext cx="3566400" cy="966900"/>
          </a:xfrm>
          <a:prstGeom prst="rect">
            <a:avLst/>
          </a:prstGeom>
          <a:solidFill>
            <a:srgbClr val="E8F4FD"/>
          </a:solidFill>
          <a:ln w="9525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4" name="Google Shape;484;p34"/>
          <p:cNvSpPr/>
          <p:nvPr/>
        </p:nvSpPr>
        <p:spPr>
          <a:xfrm>
            <a:off x="4645152" y="1051560"/>
            <a:ext cx="3419700" cy="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Benefits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34"/>
          <p:cNvSpPr/>
          <p:nvPr/>
        </p:nvSpPr>
        <p:spPr>
          <a:xfrm>
            <a:off x="4645152" y="1261872"/>
            <a:ext cx="34197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Each bin has similar statistical power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Good for modeling and stability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Works well when equal-width would create sparse bins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34"/>
          <p:cNvSpPr/>
          <p:nvPr/>
        </p:nvSpPr>
        <p:spPr>
          <a:xfrm>
            <a:off x="640080" y="2210377"/>
            <a:ext cx="7498200" cy="6819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34"/>
          <p:cNvSpPr/>
          <p:nvPr/>
        </p:nvSpPr>
        <p:spPr>
          <a:xfrm>
            <a:off x="713232" y="2246952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QUARTILE-BASED BINS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34"/>
          <p:cNvSpPr/>
          <p:nvPr/>
        </p:nvSpPr>
        <p:spPr>
          <a:xfrm>
            <a:off x="713232" y="2429832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df18["age_bins_quantiles"] = pd.qcut(df18["age"], q=4, labels=["Q1", "Q2", "Q3", "Q4"])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print(df18["age_bins_quantiles"].value_counts())  # ~Equal counts per bin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9" name="Google Shape;489;p34" descr="A diagram of a number of people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8121" y="3003826"/>
            <a:ext cx="2907759" cy="1938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5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35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35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DAY 18 · BINNING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35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Domain-Driven Binning — Age Groups Example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35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Meaningful bins aligned with policy or behavior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35"/>
          <p:cNvSpPr/>
          <p:nvPr/>
        </p:nvSpPr>
        <p:spPr>
          <a:xfrm>
            <a:off x="640080" y="1227972"/>
            <a:ext cx="3749100" cy="12723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35"/>
          <p:cNvSpPr/>
          <p:nvPr/>
        </p:nvSpPr>
        <p:spPr>
          <a:xfrm>
            <a:off x="713232" y="1273692"/>
            <a:ext cx="3602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Domain Knowledge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35"/>
          <p:cNvSpPr/>
          <p:nvPr/>
        </p:nvSpPr>
        <p:spPr>
          <a:xfrm>
            <a:off x="713232" y="1484004"/>
            <a:ext cx="3602700" cy="8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Children, teens, adults, seniors align with many business/policy thresholds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Legal ages vary by region (13, 18, 21, 65...)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Interpretable to stakeholders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35"/>
          <p:cNvSpPr/>
          <p:nvPr/>
        </p:nvSpPr>
        <p:spPr>
          <a:xfrm>
            <a:off x="4572000" y="1227972"/>
            <a:ext cx="3566400" cy="1272300"/>
          </a:xfrm>
          <a:prstGeom prst="rect">
            <a:avLst/>
          </a:prstGeom>
          <a:solidFill>
            <a:srgbClr val="E8F8F0"/>
          </a:solidFill>
          <a:ln w="9525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35"/>
          <p:cNvSpPr/>
          <p:nvPr/>
        </p:nvSpPr>
        <p:spPr>
          <a:xfrm>
            <a:off x="4645152" y="1273692"/>
            <a:ext cx="3419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Best Practice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35"/>
          <p:cNvSpPr/>
          <p:nvPr/>
        </p:nvSpPr>
        <p:spPr>
          <a:xfrm>
            <a:off x="4645152" y="1484004"/>
            <a:ext cx="3419700" cy="8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Document bin boundaries and rationale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Ensure ranges reflect domain-specific rules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Easy to explain in reports and audits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35"/>
          <p:cNvSpPr/>
          <p:nvPr/>
        </p:nvSpPr>
        <p:spPr>
          <a:xfrm>
            <a:off x="640080" y="2759109"/>
            <a:ext cx="7498200" cy="1051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35"/>
          <p:cNvSpPr/>
          <p:nvPr/>
        </p:nvSpPr>
        <p:spPr>
          <a:xfrm>
            <a:off x="713232" y="2795685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AGE BINS: CHILD, TEEN, ADULT, SENIOR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35"/>
          <p:cNvSpPr/>
          <p:nvPr/>
        </p:nvSpPr>
        <p:spPr>
          <a:xfrm>
            <a:off x="713232" y="2978565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age_edges = [0, 13, 18, 65, 120]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age_labels = ["Child", "Teen", "Adult", "Senior"]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df18["age_group"] = pd.cut(df18["age"], bins=age_edges, labels=age_labels, right=False)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print(df18["age_group"].value_counts())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36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36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36"/>
          <p:cNvSpPr/>
          <p:nvPr/>
        </p:nvSpPr>
        <p:spPr>
          <a:xfrm>
            <a:off x="640080" y="11430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19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36"/>
          <p:cNvSpPr/>
          <p:nvPr/>
        </p:nvSpPr>
        <p:spPr>
          <a:xfrm>
            <a:off x="640080" y="1463040"/>
            <a:ext cx="73152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Transformation Methods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36"/>
          <p:cNvSpPr/>
          <p:nvPr/>
        </p:nvSpPr>
        <p:spPr>
          <a:xfrm>
            <a:off x="640080" y="20574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Log, Sqrt, Box-Cox, and Yeo-Johnson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36"/>
          <p:cNvSpPr/>
          <p:nvPr/>
        </p:nvSpPr>
        <p:spPr>
          <a:xfrm>
            <a:off x="64008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36"/>
          <p:cNvSpPr/>
          <p:nvPr/>
        </p:nvSpPr>
        <p:spPr>
          <a:xfrm>
            <a:off x="640080" y="2487168"/>
            <a:ext cx="45600" cy="1874400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36"/>
          <p:cNvSpPr/>
          <p:nvPr/>
        </p:nvSpPr>
        <p:spPr>
          <a:xfrm>
            <a:off x="80467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36"/>
          <p:cNvSpPr/>
          <p:nvPr/>
        </p:nvSpPr>
        <p:spPr>
          <a:xfrm>
            <a:off x="804672" y="2770632"/>
            <a:ext cx="3383400" cy="15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Recognize skewed distributions and why they're problematic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Apply np.log1p and np.sqrt to reduce skew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PowerTransformer for Box-Cox/Yeo-Johnson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Compare before/after distributions visually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Understand impact on linear model assumptions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36"/>
          <p:cNvSpPr/>
          <p:nvPr/>
        </p:nvSpPr>
        <p:spPr>
          <a:xfrm>
            <a:off x="448056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36"/>
          <p:cNvSpPr/>
          <p:nvPr/>
        </p:nvSpPr>
        <p:spPr>
          <a:xfrm>
            <a:off x="4480560" y="2487168"/>
            <a:ext cx="45600" cy="18744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5" name="Google Shape;525;p36"/>
          <p:cNvSpPr/>
          <p:nvPr/>
        </p:nvSpPr>
        <p:spPr>
          <a:xfrm>
            <a:off x="464515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36"/>
          <p:cNvSpPr/>
          <p:nvPr/>
        </p:nvSpPr>
        <p:spPr>
          <a:xfrm>
            <a:off x="4645152" y="2770632"/>
            <a:ext cx="33834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Apply log transformation to skewed feature and visualize before/after.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7" name="Google Shape;527;p36"/>
          <p:cNvSpPr/>
          <p:nvPr/>
        </p:nvSpPr>
        <p:spPr>
          <a:xfrm>
            <a:off x="4645152" y="356616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8" name="Google Shape;528;p36"/>
          <p:cNvSpPr/>
          <p:nvPr/>
        </p:nvSpPr>
        <p:spPr>
          <a:xfrm>
            <a:off x="4645152" y="3776472"/>
            <a:ext cx="33834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Explain how transformations interact with linearity assumptions.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9" name="Google Shape;529;p36"/>
          <p:cNvSpPr/>
          <p:nvPr/>
        </p:nvSpPr>
        <p:spPr>
          <a:xfrm>
            <a:off x="640080" y="4663440"/>
            <a:ext cx="45720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4 · Feature Engineering 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7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6" name="Google Shape;536;p37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37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19 · TRANSFORMATIONS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37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Skewed Distributions and Why They Matter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37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Long tails affect model behavior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37"/>
          <p:cNvSpPr/>
          <p:nvPr/>
        </p:nvSpPr>
        <p:spPr>
          <a:xfrm>
            <a:off x="640080" y="1066724"/>
            <a:ext cx="374910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1" name="Google Shape;541;p37"/>
          <p:cNvSpPr/>
          <p:nvPr/>
        </p:nvSpPr>
        <p:spPr>
          <a:xfrm>
            <a:off x="713232" y="1112444"/>
            <a:ext cx="3602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Why Skew Is Problematic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2" name="Google Shape;542;p37"/>
          <p:cNvSpPr/>
          <p:nvPr/>
        </p:nvSpPr>
        <p:spPr>
          <a:xfrm>
            <a:off x="713232" y="1322756"/>
            <a:ext cx="36027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Linear regression: outliers exert large influence on coefficients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Gaussian-based models assume/prefer approximate normality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Visualization and interpretation harder with extreme skew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37"/>
          <p:cNvSpPr/>
          <p:nvPr/>
        </p:nvSpPr>
        <p:spPr>
          <a:xfrm>
            <a:off x="4572000" y="1066724"/>
            <a:ext cx="3566400" cy="914400"/>
          </a:xfrm>
          <a:prstGeom prst="rect">
            <a:avLst/>
          </a:prstGeom>
          <a:solidFill>
            <a:srgbClr val="F5F0FA"/>
          </a:solidFill>
          <a:ln w="9525" cap="flat" cmpd="sng">
            <a:solidFill>
              <a:srgbClr val="9B59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37"/>
          <p:cNvSpPr/>
          <p:nvPr/>
        </p:nvSpPr>
        <p:spPr>
          <a:xfrm>
            <a:off x="4645152" y="1112444"/>
            <a:ext cx="3419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Common Skewed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p37"/>
          <p:cNvSpPr/>
          <p:nvPr/>
        </p:nvSpPr>
        <p:spPr>
          <a:xfrm>
            <a:off x="4645152" y="1322756"/>
            <a:ext cx="34197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Income, spend, transaction amounts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Time-on-site, page views, clicks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Positive values with long right tail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p37"/>
          <p:cNvSpPr/>
          <p:nvPr/>
        </p:nvSpPr>
        <p:spPr>
          <a:xfrm>
            <a:off x="640080" y="2110817"/>
            <a:ext cx="7498200" cy="7773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37"/>
          <p:cNvSpPr/>
          <p:nvPr/>
        </p:nvSpPr>
        <p:spPr>
          <a:xfrm>
            <a:off x="713232" y="2147393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MEASURING SKEWNESS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37"/>
          <p:cNvSpPr/>
          <p:nvPr/>
        </p:nvSpPr>
        <p:spPr>
          <a:xfrm>
            <a:off x="713232" y="2330273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print(df19["spend"].describe())  # Note large max vs median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sns.histplot(df19["spend"], kde=True)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plt.title("Spend distribution (raw)")  # Long right tail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9" name="Google Shape;549;p37" descr="A graph of a distribution of log-transformed distribution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61744" y="3122677"/>
            <a:ext cx="2820515" cy="18803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8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38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38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19 · TRANSFORMATIONS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8" name="Google Shape;558;p38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Log Transform with np.log1p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9" name="Google Shape;559;p38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Compress large values, spread small values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38"/>
          <p:cNvSpPr/>
          <p:nvPr/>
        </p:nvSpPr>
        <p:spPr>
          <a:xfrm>
            <a:off x="640080" y="1227582"/>
            <a:ext cx="3749100" cy="13443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38"/>
          <p:cNvSpPr/>
          <p:nvPr/>
        </p:nvSpPr>
        <p:spPr>
          <a:xfrm>
            <a:off x="713232" y="1273302"/>
            <a:ext cx="3602700" cy="2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38"/>
          <p:cNvSpPr/>
          <p:nvPr/>
        </p:nvSpPr>
        <p:spPr>
          <a:xfrm>
            <a:off x="713232" y="1483614"/>
            <a:ext cx="3602700" cy="8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log1p(x) = log(1 + x) — safe for zeros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Compresses large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Spreads small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Makes relative differences more linear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38"/>
          <p:cNvSpPr/>
          <p:nvPr/>
        </p:nvSpPr>
        <p:spPr>
          <a:xfrm>
            <a:off x="4572000" y="1227582"/>
            <a:ext cx="3566400" cy="1344300"/>
          </a:xfrm>
          <a:prstGeom prst="rect">
            <a:avLst/>
          </a:prstGeom>
          <a:solidFill>
            <a:srgbClr val="F5F0FA"/>
          </a:solidFill>
          <a:ln w="9525" cap="flat" cmpd="sng">
            <a:solidFill>
              <a:srgbClr val="9B59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4" name="Google Shape;564;p38"/>
          <p:cNvSpPr/>
          <p:nvPr/>
        </p:nvSpPr>
        <p:spPr>
          <a:xfrm>
            <a:off x="4645152" y="1273302"/>
            <a:ext cx="3419700" cy="2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38"/>
          <p:cNvSpPr/>
          <p:nvPr/>
        </p:nvSpPr>
        <p:spPr>
          <a:xfrm>
            <a:off x="4645152" y="1483614"/>
            <a:ext cx="3419700" cy="8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Positive-valued features with long right tails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Income, time-on-site, click counts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When relative differences matter more than absolute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6" name="Google Shape;566;p38"/>
          <p:cNvSpPr/>
          <p:nvPr/>
        </p:nvSpPr>
        <p:spPr>
          <a:xfrm>
            <a:off x="640080" y="2715769"/>
            <a:ext cx="7498200" cy="1051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38"/>
          <p:cNvSpPr/>
          <p:nvPr/>
        </p:nvSpPr>
        <p:spPr>
          <a:xfrm>
            <a:off x="713232" y="2752345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LOG-TRANSFORMING SPEND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38"/>
          <p:cNvSpPr/>
          <p:nvPr/>
        </p:nvSpPr>
        <p:spPr>
          <a:xfrm>
            <a:off x="713232" y="2935225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df19["spend_log1p"] = np.log1p(df19["spend"])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fig, axes = plt.subplots(1, 2, figsize=(10, 4))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sns.histplot(df19["spend"], ax=axes[0]); axes[0].set_title("Spend raw")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sns.histplot(df19["spend_log1p"], ax=axes[1]); axes[1].set_title("Spend log1p")  # More symmetric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39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39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39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19 · TRANSFORMATIONS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7" name="Google Shape;577;p39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Square-Root Transformation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39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Less aggressive than log for count-like data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39"/>
          <p:cNvSpPr/>
          <p:nvPr/>
        </p:nvSpPr>
        <p:spPr>
          <a:xfrm>
            <a:off x="640080" y="1314654"/>
            <a:ext cx="3749100" cy="91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39"/>
          <p:cNvSpPr/>
          <p:nvPr/>
        </p:nvSpPr>
        <p:spPr>
          <a:xfrm>
            <a:off x="713232" y="1360374"/>
            <a:ext cx="3602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Google Shape;581;p39"/>
          <p:cNvSpPr/>
          <p:nvPr/>
        </p:nvSpPr>
        <p:spPr>
          <a:xfrm>
            <a:off x="713232" y="1570686"/>
            <a:ext cx="36027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sqrt(x) reduces skew less than log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Keeps stronger distinction between medium and high values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Works well for counts with zeros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39"/>
          <p:cNvSpPr/>
          <p:nvPr/>
        </p:nvSpPr>
        <p:spPr>
          <a:xfrm>
            <a:off x="4572000" y="1314654"/>
            <a:ext cx="3566400" cy="914400"/>
          </a:xfrm>
          <a:prstGeom prst="rect">
            <a:avLst/>
          </a:prstGeom>
          <a:solidFill>
            <a:srgbClr val="F5F0FA"/>
          </a:solidFill>
          <a:ln w="9525" cap="flat" cmpd="sng">
            <a:solidFill>
              <a:srgbClr val="9B59B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39"/>
          <p:cNvSpPr/>
          <p:nvPr/>
        </p:nvSpPr>
        <p:spPr>
          <a:xfrm>
            <a:off x="4645152" y="1360374"/>
            <a:ext cx="3419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39"/>
          <p:cNvSpPr/>
          <p:nvPr/>
        </p:nvSpPr>
        <p:spPr>
          <a:xfrm>
            <a:off x="4645152" y="1570686"/>
            <a:ext cx="34197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Count features: events, clicks, logins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When you want to reduce skew moderately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More interpretable than log for some stakeholders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39"/>
          <p:cNvSpPr/>
          <p:nvPr/>
        </p:nvSpPr>
        <p:spPr>
          <a:xfrm>
            <a:off x="640080" y="2571750"/>
            <a:ext cx="7498200" cy="1051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39"/>
          <p:cNvSpPr/>
          <p:nvPr/>
        </p:nvSpPr>
        <p:spPr>
          <a:xfrm>
            <a:off x="713232" y="2608326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SQRT TRANSFORMATION OF TRANSACTIONS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39"/>
          <p:cNvSpPr/>
          <p:nvPr/>
        </p:nvSpPr>
        <p:spPr>
          <a:xfrm>
            <a:off x="713232" y="2791206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df19["transactions_sqrt"] = np.sqrt(df19["transactions"])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fig, axes = plt.subplots(1, 2, figsize=(10, 4))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sns.histplot(df19["transactions"], ax=axes[0], discrete=True); axes[0].set_title("Transactions raw")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sns.histplot(df19["transactions_sqrt"], ax=axes[1]); axes[1].set_title("Transactions sqrt")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0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40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5" name="Google Shape;595;p40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19 · TRANSFORMATIONS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6" name="Google Shape;596;p40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Transformation Impact on Linear Models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7" name="Google Shape;597;p40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Better fit in transformed space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40"/>
          <p:cNvSpPr/>
          <p:nvPr/>
        </p:nvSpPr>
        <p:spPr>
          <a:xfrm>
            <a:off x="640080" y="1170432"/>
            <a:ext cx="3749100" cy="11337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p40"/>
          <p:cNvSpPr/>
          <p:nvPr/>
        </p:nvSpPr>
        <p:spPr>
          <a:xfrm>
            <a:off x="713232" y="1216152"/>
            <a:ext cx="36027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Without Transformation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40"/>
          <p:cNvSpPr/>
          <p:nvPr/>
        </p:nvSpPr>
        <p:spPr>
          <a:xfrm>
            <a:off x="713232" y="1426464"/>
            <a:ext cx="36027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Model fits linear relationship in raw space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Skew and heavy tails distort coefficients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Poor fit, unstable predictions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40"/>
          <p:cNvSpPr/>
          <p:nvPr/>
        </p:nvSpPr>
        <p:spPr>
          <a:xfrm>
            <a:off x="4572000" y="1170432"/>
            <a:ext cx="3566400" cy="1133700"/>
          </a:xfrm>
          <a:prstGeom prst="rect">
            <a:avLst/>
          </a:prstGeom>
          <a:solidFill>
            <a:srgbClr val="E8F8F0"/>
          </a:solidFill>
          <a:ln w="9525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2" name="Google Shape;602;p40"/>
          <p:cNvSpPr/>
          <p:nvPr/>
        </p:nvSpPr>
        <p:spPr>
          <a:xfrm>
            <a:off x="4645152" y="1216152"/>
            <a:ext cx="34197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With Transformation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3" name="Google Shape;603;p40"/>
          <p:cNvSpPr/>
          <p:nvPr/>
        </p:nvSpPr>
        <p:spPr>
          <a:xfrm>
            <a:off x="4645152" y="1426464"/>
            <a:ext cx="3419700" cy="7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Model sees more linear relationship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Better fit, more stable coefficients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Usually higher R² on transformed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4" name="Google Shape;604;p40"/>
          <p:cNvSpPr/>
          <p:nvPr/>
        </p:nvSpPr>
        <p:spPr>
          <a:xfrm>
            <a:off x="640080" y="2505456"/>
            <a:ext cx="7498200" cy="1051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5" name="Google Shape;605;p40"/>
          <p:cNvSpPr/>
          <p:nvPr/>
        </p:nvSpPr>
        <p:spPr>
          <a:xfrm>
            <a:off x="713232" y="2542032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LINEAR REGRESSION COMPARISON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6" name="Google Shape;606;p40"/>
          <p:cNvSpPr/>
          <p:nvPr/>
        </p:nvSpPr>
        <p:spPr>
          <a:xfrm>
            <a:off x="713232" y="2724912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X_raw = df19[["spend"]]; X_log = df19[["spend_log1p"]]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lm_raw = LinearRegression().fit(X_raw, y)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lm_log = LinearRegression().fit(X_log, y)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print("R² raw:", lm_raw.score(X_raw, y), "R² log:", lm_log.score(X_log, y))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1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p41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41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DAY 19 · TRANSFORMATIONS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" name="Google Shape;615;p41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When NOT to Transform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41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Interpretability and business logic considerations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41"/>
          <p:cNvSpPr/>
          <p:nvPr/>
        </p:nvSpPr>
        <p:spPr>
          <a:xfrm>
            <a:off x="640080" y="1255015"/>
            <a:ext cx="3749100" cy="13089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41"/>
          <p:cNvSpPr/>
          <p:nvPr/>
        </p:nvSpPr>
        <p:spPr>
          <a:xfrm>
            <a:off x="713232" y="1300735"/>
            <a:ext cx="3602700" cy="2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Interpretation Challenges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p41"/>
          <p:cNvSpPr/>
          <p:nvPr/>
        </p:nvSpPr>
        <p:spPr>
          <a:xfrm>
            <a:off x="713232" y="1511047"/>
            <a:ext cx="36027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Log-transformed coefficient is in log units, not dollars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Stakeholders may prefer models in original scale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Back-transformation can be confusing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41"/>
          <p:cNvSpPr/>
          <p:nvPr/>
        </p:nvSpPr>
        <p:spPr>
          <a:xfrm>
            <a:off x="4572000" y="1255015"/>
            <a:ext cx="3566400" cy="1308900"/>
          </a:xfrm>
          <a:prstGeom prst="rect">
            <a:avLst/>
          </a:prstGeom>
          <a:solidFill>
            <a:srgbClr val="FFF8E6"/>
          </a:solidFill>
          <a:ln w="9525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" name="Google Shape;621;p41"/>
          <p:cNvSpPr/>
          <p:nvPr/>
        </p:nvSpPr>
        <p:spPr>
          <a:xfrm>
            <a:off x="4645152" y="1300735"/>
            <a:ext cx="3419700" cy="2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When to Avoid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" name="Google Shape;622;p41"/>
          <p:cNvSpPr/>
          <p:nvPr/>
        </p:nvSpPr>
        <p:spPr>
          <a:xfrm>
            <a:off x="4645152" y="1511047"/>
            <a:ext cx="34197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Simple descriptive models where interpretability matters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Business rules use raw thresholds (credit limits)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Can keep both raw and transformed, let regularization decide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3" name="Google Shape;623;p41"/>
          <p:cNvSpPr/>
          <p:nvPr/>
        </p:nvSpPr>
        <p:spPr>
          <a:xfrm>
            <a:off x="640080" y="2866693"/>
            <a:ext cx="7498200" cy="1249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41"/>
          <p:cNvSpPr/>
          <p:nvPr/>
        </p:nvSpPr>
        <p:spPr>
          <a:xfrm>
            <a:off x="713232" y="2903269"/>
            <a:ext cx="7351800" cy="2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KEEPING BOTH RAW AND TRANSFORMED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41"/>
          <p:cNvSpPr/>
          <p:nvPr/>
        </p:nvSpPr>
        <p:spPr>
          <a:xfrm>
            <a:off x="713232" y="3086149"/>
            <a:ext cx="7351800" cy="8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df19["spend_both"] = df19["spend"]  # Raw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Already have spend_log1p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Be careful: avoid multicollinearity issues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 ·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Why Categorical Data Cannot Be Used Directly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Raw categories have no inherent numerical magnitude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640080" y="1054292"/>
            <a:ext cx="3749100" cy="12273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713232" y="1100012"/>
            <a:ext cx="36027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Key Problems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713232" y="1310324"/>
            <a:ext cx="3602700" cy="8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Most ML libraries require numeric float inputs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Implicit ordering from arbitrary integers (NY→1, SF→2) misleads linear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Distance metrics don't know 'NY' and 'SF' are just different labels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6"/>
          <p:cNvSpPr/>
          <p:nvPr/>
        </p:nvSpPr>
        <p:spPr>
          <a:xfrm>
            <a:off x="4572000" y="1054292"/>
            <a:ext cx="3566400" cy="1227300"/>
          </a:xfrm>
          <a:prstGeom prst="rect">
            <a:avLst/>
          </a:prstGeom>
          <a:solidFill>
            <a:srgbClr val="FFEBEE"/>
          </a:solidFill>
          <a:ln w="9525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4645152" y="1100012"/>
            <a:ext cx="3419700" cy="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Risks of Naive Mapping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4645152" y="1310324"/>
            <a:ext cx="3419700" cy="8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Linear models: LA (3) appears 'between' SF (2) and CHI (4)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Differences seem meaningful: CHI - NY = 3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Trees still split on ordered thresholds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6"/>
          <p:cNvSpPr/>
          <p:nvPr/>
        </p:nvSpPr>
        <p:spPr>
          <a:xfrm>
            <a:off x="640080" y="2331086"/>
            <a:ext cx="7498200" cy="631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6"/>
          <p:cNvSpPr/>
          <p:nvPr/>
        </p:nvSpPr>
        <p:spPr>
          <a:xfrm>
            <a:off x="713232" y="2367662"/>
            <a:ext cx="7351800" cy="1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NAIVE MAPPING - RISKY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6"/>
          <p:cNvSpPr/>
          <p:nvPr/>
        </p:nvSpPr>
        <p:spPr>
          <a:xfrm>
            <a:off x="713232" y="2454155"/>
            <a:ext cx="7351800" cy="6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city_map_naive = {"NY": 1, "SF": 2, "LA": 3, "CHI": 4}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df16["city_naive_int"] = df16["city"].map(city_map_naive)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For a linear model: implies LA is "between" SF and CHI - wrong!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Google Shape;129;p16" descr="A graph showing the number of numbers and the number of the same numbers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78209" y="3114295"/>
            <a:ext cx="2787583" cy="1858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2" name="Google Shape;632;p42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3" name="Google Shape;633;p42"/>
          <p:cNvSpPr/>
          <p:nvPr/>
        </p:nvSpPr>
        <p:spPr>
          <a:xfrm>
            <a:off x="640080" y="11430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20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42"/>
          <p:cNvSpPr/>
          <p:nvPr/>
        </p:nvSpPr>
        <p:spPr>
          <a:xfrm>
            <a:off x="640080" y="1463040"/>
            <a:ext cx="73152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Integrated Feature Engineering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5" name="Google Shape;635;p42"/>
          <p:cNvSpPr/>
          <p:nvPr/>
        </p:nvSpPr>
        <p:spPr>
          <a:xfrm>
            <a:off x="640080" y="2057400"/>
            <a:ext cx="73152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Combining All Techniques into a Pipeline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6" name="Google Shape;636;p42"/>
          <p:cNvSpPr/>
          <p:nvPr/>
        </p:nvSpPr>
        <p:spPr>
          <a:xfrm>
            <a:off x="64008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7" name="Google Shape;637;p42"/>
          <p:cNvSpPr/>
          <p:nvPr/>
        </p:nvSpPr>
        <p:spPr>
          <a:xfrm>
            <a:off x="640080" y="2487168"/>
            <a:ext cx="45600" cy="18744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8" name="Google Shape;638;p42"/>
          <p:cNvSpPr/>
          <p:nvPr/>
        </p:nvSpPr>
        <p:spPr>
          <a:xfrm>
            <a:off x="80467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9" name="Google Shape;639;p42"/>
          <p:cNvSpPr/>
          <p:nvPr/>
        </p:nvSpPr>
        <p:spPr>
          <a:xfrm>
            <a:off x="804672" y="2770632"/>
            <a:ext cx="3383400" cy="15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Combine encoding, scaling, binning, transformations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Explore feature interactions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Evaluate engineered features properly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Identify and avoid feature leakage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Reflect on bias introduced through feature choices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42"/>
          <p:cNvSpPr/>
          <p:nvPr/>
        </p:nvSpPr>
        <p:spPr>
          <a:xfrm>
            <a:off x="4480560" y="2487168"/>
            <a:ext cx="3657600" cy="18744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42"/>
          <p:cNvSpPr/>
          <p:nvPr/>
        </p:nvSpPr>
        <p:spPr>
          <a:xfrm>
            <a:off x="4480560" y="2487168"/>
            <a:ext cx="45600" cy="18744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42"/>
          <p:cNvSpPr/>
          <p:nvPr/>
        </p:nvSpPr>
        <p:spPr>
          <a:xfrm>
            <a:off x="4645152" y="256032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ACTIVITY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42"/>
          <p:cNvSpPr/>
          <p:nvPr/>
        </p:nvSpPr>
        <p:spPr>
          <a:xfrm>
            <a:off x="4645152" y="2770632"/>
            <a:ext cx="33834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Build full feature pipeline with baseline vs enhanced comparison.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4" name="Google Shape;644;p42"/>
          <p:cNvSpPr/>
          <p:nvPr/>
        </p:nvSpPr>
        <p:spPr>
          <a:xfrm>
            <a:off x="4645152" y="3566160"/>
            <a:ext cx="33834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ASSESSMENT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5" name="Google Shape;645;p42"/>
          <p:cNvSpPr/>
          <p:nvPr/>
        </p:nvSpPr>
        <p:spPr>
          <a:xfrm>
            <a:off x="4645152" y="3776472"/>
            <a:ext cx="33834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Written reflection on feature impact and bias considerations.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42"/>
          <p:cNvSpPr/>
          <p:nvPr/>
        </p:nvSpPr>
        <p:spPr>
          <a:xfrm>
            <a:off x="640080" y="4663440"/>
            <a:ext cx="45720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Week 4 · Feature Engineering I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43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3" name="Google Shape;653;p43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" name="Google Shape;654;p43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20 · INTEGRATED EXERCISE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43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Feature Interactions — Why Combine Features?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6" name="Google Shape;656;p43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Individual features may not capture relevant patterns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7" name="Google Shape;657;p43"/>
          <p:cNvSpPr/>
          <p:nvPr/>
        </p:nvSpPr>
        <p:spPr>
          <a:xfrm>
            <a:off x="640080" y="1033273"/>
            <a:ext cx="3749100" cy="10698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" name="Google Shape;658;p43"/>
          <p:cNvSpPr/>
          <p:nvPr/>
        </p:nvSpPr>
        <p:spPr>
          <a:xfrm>
            <a:off x="713232" y="1078993"/>
            <a:ext cx="36027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Intuition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9" name="Google Shape;659;p43"/>
          <p:cNvSpPr/>
          <p:nvPr/>
        </p:nvSpPr>
        <p:spPr>
          <a:xfrm>
            <a:off x="713232" y="1289305"/>
            <a:ext cx="36027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pages_viewed and time_on_site individually useful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Their ratio pages_per_minute captures engagement intensity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Interactions approximate non-linear relationships for linear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0" name="Google Shape;660;p43"/>
          <p:cNvSpPr/>
          <p:nvPr/>
        </p:nvSpPr>
        <p:spPr>
          <a:xfrm>
            <a:off x="4572000" y="1033273"/>
            <a:ext cx="3566400" cy="1069800"/>
          </a:xfrm>
          <a:prstGeom prst="rect">
            <a:avLst/>
          </a:prstGeom>
          <a:solidFill>
            <a:srgbClr val="FFF8E6"/>
          </a:solidFill>
          <a:ln w="9525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" name="Google Shape;661;p43"/>
          <p:cNvSpPr/>
          <p:nvPr/>
        </p:nvSpPr>
        <p:spPr>
          <a:xfrm>
            <a:off x="4645152" y="1078993"/>
            <a:ext cx="3419700" cy="2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Risks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2" name="Google Shape;662;p43"/>
          <p:cNvSpPr/>
          <p:nvPr/>
        </p:nvSpPr>
        <p:spPr>
          <a:xfrm>
            <a:off x="4645152" y="1289305"/>
            <a:ext cx="34197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Feature explosion: too many interactions → overfit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Harder interpretability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Document which interactions and why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3" name="Google Shape;663;p43"/>
          <p:cNvSpPr/>
          <p:nvPr/>
        </p:nvSpPr>
        <p:spPr>
          <a:xfrm>
            <a:off x="640080" y="2313172"/>
            <a:ext cx="7498200" cy="1051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4" name="Google Shape;664;p43"/>
          <p:cNvSpPr/>
          <p:nvPr/>
        </p:nvSpPr>
        <p:spPr>
          <a:xfrm>
            <a:off x="713232" y="2349748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SIMPLE INTERACTION FEATURES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" name="Google Shape;665;p43"/>
          <p:cNvSpPr/>
          <p:nvPr/>
        </p:nvSpPr>
        <p:spPr>
          <a:xfrm>
            <a:off x="713232" y="2532628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df20["pages_per_min"] = df20["pages_viewed"] / (df20["session_minutes"] + 1e-3)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df20["is_mobile_high_spend"] = (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(df20["device_type"] == "mobile") &amp; (df20["basket_value"] &gt; df20["basket_value"].median())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).astype(int)  # Mix numeric and categorical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66" name="Google Shape;666;p43" descr="A diagram of a graph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01427" y="3401309"/>
            <a:ext cx="2541147" cy="1694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44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3" name="Google Shape;673;p44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4" name="Google Shape;674;p44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20 · INTEGRATED EXERCISE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5" name="Google Shape;675;p44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Evaluating Engineered Features — Beyond Accuracy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6" name="Google Shape;676;p44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Check predictive power, stability, and fairness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7" name="Google Shape;677;p44"/>
          <p:cNvSpPr/>
          <p:nvPr/>
        </p:nvSpPr>
        <p:spPr>
          <a:xfrm>
            <a:off x="640080" y="1198235"/>
            <a:ext cx="3749100" cy="12279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p44"/>
          <p:cNvSpPr/>
          <p:nvPr/>
        </p:nvSpPr>
        <p:spPr>
          <a:xfrm>
            <a:off x="713232" y="1243955"/>
            <a:ext cx="3602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What to Check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9" name="Google Shape;679;p44"/>
          <p:cNvSpPr/>
          <p:nvPr/>
        </p:nvSpPr>
        <p:spPr>
          <a:xfrm>
            <a:off x="713232" y="1454267"/>
            <a:ext cx="3602700" cy="7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Predictive performance (accuracy, AUC, RMSE)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Calibration of probabilities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Stability across cross-validation folds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Fairness across subgroups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0" name="Google Shape;680;p44"/>
          <p:cNvSpPr/>
          <p:nvPr/>
        </p:nvSpPr>
        <p:spPr>
          <a:xfrm>
            <a:off x="4572000" y="1198235"/>
            <a:ext cx="3566400" cy="1227900"/>
          </a:xfrm>
          <a:prstGeom prst="rect">
            <a:avLst/>
          </a:prstGeom>
          <a:solidFill>
            <a:srgbClr val="E8F8F0"/>
          </a:solidFill>
          <a:ln w="9525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1" name="Google Shape;681;p44"/>
          <p:cNvSpPr/>
          <p:nvPr/>
        </p:nvSpPr>
        <p:spPr>
          <a:xfrm>
            <a:off x="4645152" y="1243955"/>
            <a:ext cx="3419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Compare Baseline vs Enhanced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2" name="Google Shape;682;p44"/>
          <p:cNvSpPr/>
          <p:nvPr/>
        </p:nvSpPr>
        <p:spPr>
          <a:xfrm>
            <a:off x="4645152" y="1454267"/>
            <a:ext cx="3419700" cy="7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Train model with raw features only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Train model with engineered features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Measure improvement and interpret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3" name="Google Shape;683;p44"/>
          <p:cNvSpPr/>
          <p:nvPr/>
        </p:nvSpPr>
        <p:spPr>
          <a:xfrm>
            <a:off x="640080" y="2655031"/>
            <a:ext cx="7498200" cy="10515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4" name="Google Shape;684;p44"/>
          <p:cNvSpPr/>
          <p:nvPr/>
        </p:nvSpPr>
        <p:spPr>
          <a:xfrm>
            <a:off x="713232" y="2691607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COMPARING MODELS WITH RAW VS ENGINEERED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" name="Google Shape;685;p44"/>
          <p:cNvSpPr/>
          <p:nvPr/>
        </p:nvSpPr>
        <p:spPr>
          <a:xfrm>
            <a:off x="713232" y="2874487"/>
            <a:ext cx="7351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base_features = ["pages_viewed", "session_minutes", "basket_value"]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engineered_features = base_features + ["pages_per_min", "is_mobile_high_spend"]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clf = LogisticRegression(max_iter=1000).fit(X_train[engineered_features], y_train)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print("AUC with engineered:", roc_auc_score(y_test, clf.predict_proba(X_test)[:, 1]))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45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2" name="Google Shape;692;p45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" name="Google Shape;693;p45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20 · INTEGRATED EXERCISE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" name="Google Shape;694;p45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Avoiding Feature Leakage in Engineering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45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Don't use information unavailable at prediction time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45"/>
          <p:cNvSpPr/>
          <p:nvPr/>
        </p:nvSpPr>
        <p:spPr>
          <a:xfrm>
            <a:off x="640080" y="1240312"/>
            <a:ext cx="3749100" cy="1243500"/>
          </a:xfrm>
          <a:prstGeom prst="rect">
            <a:avLst/>
          </a:prstGeom>
          <a:solidFill>
            <a:srgbClr val="FFEBEE"/>
          </a:solidFill>
          <a:ln w="9525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7" name="Google Shape;697;p45"/>
          <p:cNvSpPr/>
          <p:nvPr/>
        </p:nvSpPr>
        <p:spPr>
          <a:xfrm>
            <a:off x="713232" y="1286032"/>
            <a:ext cx="3602700" cy="2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Leakage Examples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45"/>
          <p:cNvSpPr/>
          <p:nvPr/>
        </p:nvSpPr>
        <p:spPr>
          <a:xfrm>
            <a:off x="713232" y="1496344"/>
            <a:ext cx="3602700" cy="8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Using post-outcome events (total purchases after signup to predict churn)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Target encoding on full data including test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Scaling with mean/std from combined train+test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9" name="Google Shape;699;p45"/>
          <p:cNvSpPr/>
          <p:nvPr/>
        </p:nvSpPr>
        <p:spPr>
          <a:xfrm>
            <a:off x="4572000" y="1240312"/>
            <a:ext cx="3566400" cy="1243500"/>
          </a:xfrm>
          <a:prstGeom prst="rect">
            <a:avLst/>
          </a:prstGeom>
          <a:solidFill>
            <a:srgbClr val="E8F8F0"/>
          </a:solidFill>
          <a:ln w="9525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" name="Google Shape;700;p45"/>
          <p:cNvSpPr/>
          <p:nvPr/>
        </p:nvSpPr>
        <p:spPr>
          <a:xfrm>
            <a:off x="4645152" y="1286032"/>
            <a:ext cx="3419700" cy="2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Prevention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1" name="Google Shape;701;p45"/>
          <p:cNvSpPr/>
          <p:nvPr/>
        </p:nvSpPr>
        <p:spPr>
          <a:xfrm>
            <a:off x="4645152" y="1496344"/>
            <a:ext cx="3419700" cy="8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Fit all transformers on training data only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Use out-of-fold strategies for target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Think: would this feature be available at prediction time?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" name="Google Shape;702;p45"/>
          <p:cNvSpPr/>
          <p:nvPr/>
        </p:nvSpPr>
        <p:spPr>
          <a:xfrm>
            <a:off x="640080" y="2694049"/>
            <a:ext cx="7498200" cy="11868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3" name="Google Shape;703;p45"/>
          <p:cNvSpPr/>
          <p:nvPr/>
        </p:nvSpPr>
        <p:spPr>
          <a:xfrm>
            <a:off x="713232" y="2730626"/>
            <a:ext cx="7351800" cy="2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UNSAFE VS SAFE TARGET ENCODING (ILLUSTRATIVE)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45"/>
          <p:cNvSpPr/>
          <p:nvPr/>
        </p:nvSpPr>
        <p:spPr>
          <a:xfrm>
            <a:off x="713232" y="2913505"/>
            <a:ext cx="7351800" cy="8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UNSAFE (leaky): target mean per city on full data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city_mean_target = df20.groupby("city")["converted"].mean()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df20["city_target_mean_leaky"] = df20["city"].map(city_mean_target)  # DON'T DO THIS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46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1" name="Google Shape;711;p46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" name="Google Shape;712;p46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20 · INTEGRATED EXERCISE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3" name="Google Shape;713;p46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Bias Introduced Through Feature Choices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" name="Google Shape;714;p46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Encoding and grouping decisions affect fairness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5" name="Google Shape;715;p46"/>
          <p:cNvSpPr/>
          <p:nvPr/>
        </p:nvSpPr>
        <p:spPr>
          <a:xfrm>
            <a:off x="640080" y="1359259"/>
            <a:ext cx="3749100" cy="1250700"/>
          </a:xfrm>
          <a:prstGeom prst="rect">
            <a:avLst/>
          </a:prstGeom>
          <a:solidFill>
            <a:srgbClr val="FFF8E6"/>
          </a:solidFill>
          <a:ln w="9525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6" name="Google Shape;716;p46"/>
          <p:cNvSpPr/>
          <p:nvPr/>
        </p:nvSpPr>
        <p:spPr>
          <a:xfrm>
            <a:off x="713232" y="1404979"/>
            <a:ext cx="36027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How Bias Enters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7" name="Google Shape;717;p46"/>
          <p:cNvSpPr/>
          <p:nvPr/>
        </p:nvSpPr>
        <p:spPr>
          <a:xfrm>
            <a:off x="713232" y="1615291"/>
            <a:ext cx="3602700" cy="8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Detailed encoding on geography/demographics allows fine-grained discrimination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Interaction features may highlight group differences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Target encoding embeds historical bias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8" name="Google Shape;718;p46"/>
          <p:cNvSpPr/>
          <p:nvPr/>
        </p:nvSpPr>
        <p:spPr>
          <a:xfrm>
            <a:off x="4572000" y="1359259"/>
            <a:ext cx="3566400" cy="1250700"/>
          </a:xfrm>
          <a:prstGeom prst="rect">
            <a:avLst/>
          </a:prstGeom>
          <a:solidFill>
            <a:srgbClr val="E8F4FD"/>
          </a:solidFill>
          <a:ln w="9525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9" name="Google Shape;719;p46"/>
          <p:cNvSpPr/>
          <p:nvPr/>
        </p:nvSpPr>
        <p:spPr>
          <a:xfrm>
            <a:off x="4645152" y="1404979"/>
            <a:ext cx="3419700" cy="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Ethical Checks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46"/>
          <p:cNvSpPr/>
          <p:nvPr/>
        </p:nvSpPr>
        <p:spPr>
          <a:xfrm>
            <a:off x="4645152" y="1615291"/>
            <a:ext cx="3419700" cy="8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Ask: is this feature necessary and proportional?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Evaluate performance and error rates across subgroups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Document and justify all feature decisions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1" name="Google Shape;721;p46"/>
          <p:cNvSpPr/>
          <p:nvPr/>
        </p:nvSpPr>
        <p:spPr>
          <a:xfrm>
            <a:off x="640080" y="2820410"/>
            <a:ext cx="7498200" cy="11940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2" name="Google Shape;722;p46"/>
          <p:cNvSpPr/>
          <p:nvPr/>
        </p:nvSpPr>
        <p:spPr>
          <a:xfrm>
            <a:off x="713232" y="2856986"/>
            <a:ext cx="7351800" cy="2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CHECKING SUBGROUP PERFORMANCE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3" name="Google Shape;723;p46"/>
          <p:cNvSpPr/>
          <p:nvPr/>
        </p:nvSpPr>
        <p:spPr>
          <a:xfrm>
            <a:off x="713232" y="3039866"/>
            <a:ext cx="7351800" cy="8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for device in df20_test["device_type"].unique():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mask = df20_test["device_type"] == device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auc = roc_auc_score(df20_test.loc[mask, target], df20_test.loc[mask, "pred"])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print(f"Device {device}: AUC = {auc:.3f}")  # Flag if performance differs strongly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47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0" name="Google Shape;730;p47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" name="Google Shape;731;p47"/>
          <p:cNvSpPr/>
          <p:nvPr/>
        </p:nvSpPr>
        <p:spPr>
          <a:xfrm>
            <a:off x="640080" y="457200"/>
            <a:ext cx="7315200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Week 4 Complete!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2" name="Google Shape;732;p47"/>
          <p:cNvSpPr/>
          <p:nvPr/>
        </p:nvSpPr>
        <p:spPr>
          <a:xfrm>
            <a:off x="640080" y="868680"/>
            <a:ext cx="7315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Feature Engineering I — From Cleaning to Representation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3" name="Google Shape;733;p47"/>
          <p:cNvSpPr/>
          <p:nvPr/>
        </p:nvSpPr>
        <p:spPr>
          <a:xfrm>
            <a:off x="640080" y="1234440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4" name="Google Shape;734;p47"/>
          <p:cNvSpPr/>
          <p:nvPr/>
        </p:nvSpPr>
        <p:spPr>
          <a:xfrm>
            <a:off x="640080" y="1234440"/>
            <a:ext cx="54900" cy="4206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" name="Google Shape;735;p47"/>
          <p:cNvSpPr/>
          <p:nvPr/>
        </p:nvSpPr>
        <p:spPr>
          <a:xfrm>
            <a:off x="777240" y="1234440"/>
            <a:ext cx="1280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6" name="Google Shape;736;p47"/>
          <p:cNvSpPr/>
          <p:nvPr/>
        </p:nvSpPr>
        <p:spPr>
          <a:xfrm>
            <a:off x="2103120" y="1234440"/>
            <a:ext cx="5943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Label, one-hot, frequency encoding; dummy trap; high-cardinality 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7" name="Google Shape;737;p47"/>
          <p:cNvSpPr/>
          <p:nvPr/>
        </p:nvSpPr>
        <p:spPr>
          <a:xfrm>
            <a:off x="640080" y="1709928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8" name="Google Shape;738;p47"/>
          <p:cNvSpPr/>
          <p:nvPr/>
        </p:nvSpPr>
        <p:spPr>
          <a:xfrm>
            <a:off x="640080" y="1709928"/>
            <a:ext cx="54900" cy="420600"/>
          </a:xfrm>
          <a:prstGeom prst="rect">
            <a:avLst/>
          </a:prstGeom>
          <a:solidFill>
            <a:srgbClr val="3498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9" name="Google Shape;739;p47"/>
          <p:cNvSpPr/>
          <p:nvPr/>
        </p:nvSpPr>
        <p:spPr>
          <a:xfrm>
            <a:off x="777240" y="1709928"/>
            <a:ext cx="1280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Scaling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0" name="Google Shape;740;p47"/>
          <p:cNvSpPr/>
          <p:nvPr/>
        </p:nvSpPr>
        <p:spPr>
          <a:xfrm>
            <a:off x="2103120" y="1709928"/>
            <a:ext cx="5943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Min-Max, standardization, robust; leakage-safe workflows; per-algorithm impact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47"/>
          <p:cNvSpPr/>
          <p:nvPr/>
        </p:nvSpPr>
        <p:spPr>
          <a:xfrm>
            <a:off x="640080" y="2185416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2" name="Google Shape;742;p47"/>
          <p:cNvSpPr/>
          <p:nvPr/>
        </p:nvSpPr>
        <p:spPr>
          <a:xfrm>
            <a:off x="640080" y="2185416"/>
            <a:ext cx="54900" cy="420600"/>
          </a:xfrm>
          <a:prstGeom prst="rect">
            <a:avLst/>
          </a:prstGeom>
          <a:solidFill>
            <a:srgbClr val="27AE6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3" name="Google Shape;743;p47"/>
          <p:cNvSpPr/>
          <p:nvPr/>
        </p:nvSpPr>
        <p:spPr>
          <a:xfrm>
            <a:off x="777240" y="2185416"/>
            <a:ext cx="1280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Binning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4" name="Google Shape;744;p47"/>
          <p:cNvSpPr/>
          <p:nvPr/>
        </p:nvSpPr>
        <p:spPr>
          <a:xfrm>
            <a:off x="2103120" y="2185416"/>
            <a:ext cx="5943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Equal-width, equal-frequency, domain-driven; interpretability vs information loss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5" name="Google Shape;745;p47"/>
          <p:cNvSpPr/>
          <p:nvPr/>
        </p:nvSpPr>
        <p:spPr>
          <a:xfrm>
            <a:off x="640080" y="2660904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6" name="Google Shape;746;p47"/>
          <p:cNvSpPr/>
          <p:nvPr/>
        </p:nvSpPr>
        <p:spPr>
          <a:xfrm>
            <a:off x="640080" y="2660904"/>
            <a:ext cx="54900" cy="420600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47"/>
          <p:cNvSpPr/>
          <p:nvPr/>
        </p:nvSpPr>
        <p:spPr>
          <a:xfrm>
            <a:off x="777240" y="2660904"/>
            <a:ext cx="1280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9B59B6"/>
                </a:solidFill>
                <a:latin typeface="Calibri"/>
                <a:ea typeface="Calibri"/>
                <a:cs typeface="Calibri"/>
                <a:sym typeface="Calibri"/>
              </a:rPr>
              <a:t>Transformations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8" name="Google Shape;748;p47"/>
          <p:cNvSpPr/>
          <p:nvPr/>
        </p:nvSpPr>
        <p:spPr>
          <a:xfrm>
            <a:off x="2103120" y="2660904"/>
            <a:ext cx="5943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Log, sqrt, Box-Cox, Yeo-Johnson; handling skew; impact on linear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9" name="Google Shape;749;p47"/>
          <p:cNvSpPr/>
          <p:nvPr/>
        </p:nvSpPr>
        <p:spPr>
          <a:xfrm>
            <a:off x="640080" y="3136392"/>
            <a:ext cx="7498200" cy="4206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0" name="Google Shape;750;p47"/>
          <p:cNvSpPr/>
          <p:nvPr/>
        </p:nvSpPr>
        <p:spPr>
          <a:xfrm>
            <a:off x="640080" y="3136392"/>
            <a:ext cx="54900" cy="4206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1" name="Google Shape;751;p47"/>
          <p:cNvSpPr/>
          <p:nvPr/>
        </p:nvSpPr>
        <p:spPr>
          <a:xfrm>
            <a:off x="777240" y="3136392"/>
            <a:ext cx="1280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Integration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2" name="Google Shape;752;p47"/>
          <p:cNvSpPr/>
          <p:nvPr/>
        </p:nvSpPr>
        <p:spPr>
          <a:xfrm>
            <a:off x="2103120" y="3136392"/>
            <a:ext cx="59436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Pipelines, interactions, evaluation, leakage avoidance, bias awareness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3" name="Google Shape;753;p47"/>
          <p:cNvSpPr/>
          <p:nvPr/>
        </p:nvSpPr>
        <p:spPr>
          <a:xfrm>
            <a:off x="640080" y="3671316"/>
            <a:ext cx="7498200" cy="502800"/>
          </a:xfrm>
          <a:prstGeom prst="rect">
            <a:avLst/>
          </a:prstGeom>
          <a:solidFill>
            <a:srgbClr val="FFF8E6"/>
          </a:solidFill>
          <a:ln w="9525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4" name="Google Shape;754;p47"/>
          <p:cNvSpPr/>
          <p:nvPr/>
        </p:nvSpPr>
        <p:spPr>
          <a:xfrm>
            <a:off x="713232" y="3703320"/>
            <a:ext cx="73518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Key Takeaway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5" name="Google Shape;755;p47"/>
          <p:cNvSpPr/>
          <p:nvPr/>
        </p:nvSpPr>
        <p:spPr>
          <a:xfrm>
            <a:off x="713232" y="3831169"/>
            <a:ext cx="73518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Thoughtful feature construction backed by clear reasoning, code, and awareness of model and ethical implications is the foundation for advanced ML systems.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6" name="Google Shape;756;p47"/>
          <p:cNvSpPr/>
          <p:nvPr/>
        </p:nvSpPr>
        <p:spPr>
          <a:xfrm>
            <a:off x="640080" y="4251959"/>
            <a:ext cx="7498200" cy="5730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47"/>
          <p:cNvSpPr/>
          <p:nvPr/>
        </p:nvSpPr>
        <p:spPr>
          <a:xfrm>
            <a:off x="713232" y="4288536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PATTERN TO CARRY FORWARD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47"/>
          <p:cNvSpPr/>
          <p:nvPr/>
        </p:nvSpPr>
        <p:spPr>
          <a:xfrm>
            <a:off x="713232" y="4471416"/>
            <a:ext cx="7351800" cy="1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def engineer_features(df): df = pd.get_dummies(df, columns=["city"]); df["spend_log1p"] = np.log1p(df["spend"]); return df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8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5" name="Google Shape;765;p48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6" name="Google Shape;766;p48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DAY 20 · INTEGRATED EXERCISE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7" name="Google Shape;767;p48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Building the Full Pipeline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8" name="Google Shape;768;p48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Combine all techniques with ColumnTransformer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9" name="Google Shape;769;p48"/>
          <p:cNvSpPr/>
          <p:nvPr/>
        </p:nvSpPr>
        <p:spPr>
          <a:xfrm>
            <a:off x="633025" y="1010636"/>
            <a:ext cx="3063300" cy="13872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0" name="Google Shape;770;p48"/>
          <p:cNvSpPr/>
          <p:nvPr/>
        </p:nvSpPr>
        <p:spPr>
          <a:xfrm>
            <a:off x="706177" y="1056356"/>
            <a:ext cx="73518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Pipeline Components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1" name="Google Shape;771;p48"/>
          <p:cNvSpPr/>
          <p:nvPr/>
        </p:nvSpPr>
        <p:spPr>
          <a:xfrm>
            <a:off x="706177" y="1266668"/>
            <a:ext cx="2931900" cy="11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800"/>
              <a:buFont typeface="Calibri"/>
              <a:buAutoNum type="arabicPeriod"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Categorical: encode (OneHotEncoder)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800"/>
              <a:buFont typeface="Calibri"/>
              <a:buAutoNum type="arabicPeriod"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Numeric: scale (StandardScaler)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800"/>
              <a:buFont typeface="Calibri"/>
              <a:buAutoNum type="arabicPeriod"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Binned features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800"/>
              <a:buFont typeface="Calibri"/>
              <a:buAutoNum type="arabicPeriod"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Transformed features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28600" algn="l" rtl="0">
              <a:spcBef>
                <a:spcPts val="500"/>
              </a:spcBef>
              <a:spcAft>
                <a:spcPts val="0"/>
              </a:spcAft>
              <a:buClr>
                <a:srgbClr val="1A1A1A"/>
              </a:buClr>
              <a:buSzPts val="800"/>
              <a:buFont typeface="Calibri"/>
              <a:buAutoNum type="arabicPeriod"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Integrations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2" name="Google Shape;772;p48"/>
          <p:cNvSpPr/>
          <p:nvPr/>
        </p:nvSpPr>
        <p:spPr>
          <a:xfrm>
            <a:off x="633025" y="2571750"/>
            <a:ext cx="7498200" cy="22998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3" name="Google Shape;773;p48"/>
          <p:cNvSpPr/>
          <p:nvPr/>
        </p:nvSpPr>
        <p:spPr>
          <a:xfrm>
            <a:off x="706177" y="2613122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sklearn PIPELINE WITH ColumnTransformer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4" name="Google Shape;774;p48"/>
          <p:cNvSpPr/>
          <p:nvPr/>
        </p:nvSpPr>
        <p:spPr>
          <a:xfrm>
            <a:off x="706177" y="2791206"/>
            <a:ext cx="73518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sklearn.compose import ColumnTransformer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sklearn.preprocessing import OneHotEncoder, StandardScaler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sklearn.pipeline import Pipeline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numeric_features = ["pages_viewed", "session_minutes", "basket_value"]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categorical_features = ["city", "device_type"]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numeric_transformer = Pipeline(steps=[("scaler", StandardScaler())])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categorical_transformer = Pipeline(steps=[("ohe", OneHotEncoder(handle_unknown="ignore"))])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preprocess = ColumnTransformer(transformers=[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("num", numeric_transformer, numeric_features),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("cat", categorical_transformer, categorical_features),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5" name="Google Shape;775;p48" descr="A diagram of a process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0553" y="550412"/>
            <a:ext cx="2800554" cy="1867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7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 ·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Nominal vs Ordinal Categories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Why the distinction matters for encoding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640080" y="1188956"/>
            <a:ext cx="3749100" cy="13251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713232" y="1234675"/>
            <a:ext cx="3602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Nominal Categories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7"/>
          <p:cNvSpPr/>
          <p:nvPr/>
        </p:nvSpPr>
        <p:spPr>
          <a:xfrm>
            <a:off x="713232" y="1561030"/>
            <a:ext cx="3602700" cy="8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Categories with NO inherent order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Examples: city, color, product type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Any numeric ordering is artificial and can mislead models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7"/>
          <p:cNvSpPr/>
          <p:nvPr/>
        </p:nvSpPr>
        <p:spPr>
          <a:xfrm>
            <a:off x="4572000" y="1188956"/>
            <a:ext cx="3566400" cy="13251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7"/>
          <p:cNvSpPr/>
          <p:nvPr/>
        </p:nvSpPr>
        <p:spPr>
          <a:xfrm>
            <a:off x="4645152" y="1234675"/>
            <a:ext cx="34197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Ordinal Categories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7"/>
          <p:cNvSpPr/>
          <p:nvPr/>
        </p:nvSpPr>
        <p:spPr>
          <a:xfrm>
            <a:off x="4645152" y="1561030"/>
            <a:ext cx="3419700" cy="8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Categories with meaningful order but not equal spacing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Examples: bronze &lt; silver &lt; gold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Preserving order helps capture monotonic relationships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640080" y="2696627"/>
            <a:ext cx="7498200" cy="12033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713232" y="2733203"/>
            <a:ext cx="7351800" cy="1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CREATING ORDINAL CODE FOR MEMBERSHIP LEVEL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7"/>
          <p:cNvSpPr/>
          <p:nvPr/>
        </p:nvSpPr>
        <p:spPr>
          <a:xfrm>
            <a:off x="713232" y="2916082"/>
            <a:ext cx="7351800" cy="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membership_order = pd.CategoricalDtype(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    categories=["bronze", "silver", "gold"], ordered=True)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df16["membership_ord"] = df16["membership_level"].astype(membership_order).cat.codes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Now bronze=0, silver=1, gold=2 - reflecting meaningful order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8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8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 ·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8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Label Encoding — Definition, Uses, and Risks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8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Maps each category to an integer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8"/>
          <p:cNvSpPr/>
          <p:nvPr/>
        </p:nvSpPr>
        <p:spPr>
          <a:xfrm>
            <a:off x="640080" y="1307480"/>
            <a:ext cx="3749100" cy="11589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8"/>
          <p:cNvSpPr/>
          <p:nvPr/>
        </p:nvSpPr>
        <p:spPr>
          <a:xfrm>
            <a:off x="713232" y="1353200"/>
            <a:ext cx="3602700" cy="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When Label Encoding Is Acceptable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8"/>
          <p:cNvSpPr/>
          <p:nvPr/>
        </p:nvSpPr>
        <p:spPr>
          <a:xfrm>
            <a:off x="713232" y="1563513"/>
            <a:ext cx="36027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Ordinal categories where order is meaningful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Tree-based models on nominal categories (splits still separate groups)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Memory-efficient single column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8"/>
          <p:cNvSpPr/>
          <p:nvPr/>
        </p:nvSpPr>
        <p:spPr>
          <a:xfrm>
            <a:off x="4572000" y="1307480"/>
            <a:ext cx="3566400" cy="1158900"/>
          </a:xfrm>
          <a:prstGeom prst="rect">
            <a:avLst/>
          </a:prstGeom>
          <a:solidFill>
            <a:srgbClr val="FFEBEE"/>
          </a:solidFill>
          <a:ln w="9525" cap="flat" cmpd="sng">
            <a:solidFill>
              <a:srgbClr val="E74C3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/>
          <p:nvPr/>
        </p:nvSpPr>
        <p:spPr>
          <a:xfrm>
            <a:off x="4645152" y="1353200"/>
            <a:ext cx="3419700" cy="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74C3C"/>
                </a:solidFill>
                <a:latin typeface="Calibri"/>
                <a:ea typeface="Calibri"/>
                <a:cs typeface="Calibri"/>
                <a:sym typeface="Calibri"/>
              </a:rPr>
              <a:t>When Label Encoding Is Risky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8"/>
          <p:cNvSpPr/>
          <p:nvPr/>
        </p:nvSpPr>
        <p:spPr>
          <a:xfrm>
            <a:off x="4645152" y="1563513"/>
            <a:ext cx="34197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Linear or distance-based models on nominal variables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Imposes false order and distance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KNN/K-Means heavily affected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640080" y="2677334"/>
            <a:ext cx="7498200" cy="11589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713232" y="2713910"/>
            <a:ext cx="7351800" cy="1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LABEL ENCODING WITH sklearn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713232" y="2896790"/>
            <a:ext cx="73518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sklearn.preprocessing import LabelEncoder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le_city = LabelEncoder()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df16["city_label"] = le_city.fit_transform(df16["city"])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print("Classes:", le_city.classes_)  # Sorted alphabetically: CHI, LA, NY, SF</a:t>
            </a: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74941" y="3962668"/>
            <a:ext cx="960678" cy="1180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9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 ·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One-Hot Encoding with pandas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Binary indicator column for each category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640080" y="987553"/>
            <a:ext cx="3749100" cy="9687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9"/>
          <p:cNvSpPr/>
          <p:nvPr/>
        </p:nvSpPr>
        <p:spPr>
          <a:xfrm>
            <a:off x="713232" y="1033272"/>
            <a:ext cx="36027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How It Changes Feature Space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9"/>
          <p:cNvSpPr/>
          <p:nvPr/>
        </p:nvSpPr>
        <p:spPr>
          <a:xfrm>
            <a:off x="713232" y="1243585"/>
            <a:ext cx="36027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Replaces one column with k binary columns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Each row has 1 in exactly one column, 0 in others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Avoids artificial ordering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4572000" y="987553"/>
            <a:ext cx="3566400" cy="968700"/>
          </a:xfrm>
          <a:prstGeom prst="rect">
            <a:avLst/>
          </a:prstGeom>
          <a:solidFill>
            <a:srgbClr val="E8F4FD"/>
          </a:solidFill>
          <a:ln w="9525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4645152" y="1033272"/>
            <a:ext cx="34197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ML Interpretation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9"/>
          <p:cNvSpPr/>
          <p:nvPr/>
        </p:nvSpPr>
        <p:spPr>
          <a:xfrm>
            <a:off x="4645152" y="1243585"/>
            <a:ext cx="34197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Linear models: separate coefficient per category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Trees: can split on each dummy independently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Distance-based: sees binary coordinates (more sparse)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640080" y="2066786"/>
            <a:ext cx="7498200" cy="9231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9"/>
          <p:cNvSpPr/>
          <p:nvPr/>
        </p:nvSpPr>
        <p:spPr>
          <a:xfrm>
            <a:off x="713232" y="2103363"/>
            <a:ext cx="7351800" cy="1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ONE-HOT WITH pd.get_dummies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713232" y="2286242"/>
            <a:ext cx="7351800" cy="6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df16_ohe = pd.get_dummies(df16, columns=["city"], prefix="city")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print(df16_ohe.head())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Creates: city_CHI, city_LA, city_NY, city_SF columns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19" descr="A diagram of a number of columns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97166" y="3242554"/>
            <a:ext cx="2549672" cy="1699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 ·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One-Hot Encoding with sklearn OneHotEncoder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0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Pipeline-ready with sparse matrix output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640080" y="1346455"/>
            <a:ext cx="3749100" cy="10980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0"/>
          <p:cNvSpPr/>
          <p:nvPr/>
        </p:nvSpPr>
        <p:spPr>
          <a:xfrm>
            <a:off x="713232" y="1392175"/>
            <a:ext cx="36027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Benefits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0"/>
          <p:cNvSpPr/>
          <p:nvPr/>
        </p:nvSpPr>
        <p:spPr>
          <a:xfrm>
            <a:off x="713232" y="1602487"/>
            <a:ext cx="3602700" cy="7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Fit once on training, apply same mapping to test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Handles unseen categories with configurable behavior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Sparse output is memory-efficient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0"/>
          <p:cNvSpPr/>
          <p:nvPr/>
        </p:nvSpPr>
        <p:spPr>
          <a:xfrm>
            <a:off x="4572000" y="1346455"/>
            <a:ext cx="3566400" cy="1098000"/>
          </a:xfrm>
          <a:prstGeom prst="rect">
            <a:avLst/>
          </a:prstGeom>
          <a:solidFill>
            <a:srgbClr val="E8F4FD"/>
          </a:solidFill>
          <a:ln w="9525" cap="flat" cmpd="sng">
            <a:solidFill>
              <a:srgbClr val="3498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0"/>
          <p:cNvSpPr/>
          <p:nvPr/>
        </p:nvSpPr>
        <p:spPr>
          <a:xfrm>
            <a:off x="4645152" y="1392175"/>
            <a:ext cx="34197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498DB"/>
                </a:solidFill>
                <a:latin typeface="Calibri"/>
                <a:ea typeface="Calibri"/>
                <a:cs typeface="Calibri"/>
                <a:sym typeface="Calibri"/>
              </a:rPr>
              <a:t>Integration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0"/>
          <p:cNvSpPr/>
          <p:nvPr/>
        </p:nvSpPr>
        <p:spPr>
          <a:xfrm>
            <a:off x="4645152" y="1602487"/>
            <a:ext cx="3419700" cy="7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Works with ColumnTransformer for mixed pipelines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Sparse output passes directly into ML estimators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For inspection, convert to dense (avoid on large data)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0"/>
          <p:cNvSpPr/>
          <p:nvPr/>
        </p:nvSpPr>
        <p:spPr>
          <a:xfrm>
            <a:off x="640080" y="2654824"/>
            <a:ext cx="7498200" cy="12627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0"/>
          <p:cNvSpPr/>
          <p:nvPr/>
        </p:nvSpPr>
        <p:spPr>
          <a:xfrm>
            <a:off x="713232" y="2691401"/>
            <a:ext cx="7351800" cy="1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OneHotEncoder USAGE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0"/>
          <p:cNvSpPr/>
          <p:nvPr/>
        </p:nvSpPr>
        <p:spPr>
          <a:xfrm>
            <a:off x="713232" y="2874280"/>
            <a:ext cx="7351800" cy="9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from sklearn.preprocessing import OneHotEncoder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ohe = OneHotEncoder(sparse=True, handle_unknown="ignore")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city_encoded = ohe.fit_transform(df16[["city"]])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print("Encoded shape:", city_encoded.shape, "Categories:", ohe.categories_)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 ·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1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Dummy Variable Trap and Redundant Columns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1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Perfect multicollinearity in linear models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1"/>
          <p:cNvSpPr/>
          <p:nvPr/>
        </p:nvSpPr>
        <p:spPr>
          <a:xfrm>
            <a:off x="640080" y="1388996"/>
            <a:ext cx="3749100" cy="11829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1"/>
          <p:cNvSpPr/>
          <p:nvPr/>
        </p:nvSpPr>
        <p:spPr>
          <a:xfrm>
            <a:off x="713232" y="1434716"/>
            <a:ext cx="3602700" cy="2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The Problem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1"/>
          <p:cNvSpPr/>
          <p:nvPr/>
        </p:nvSpPr>
        <p:spPr>
          <a:xfrm>
            <a:off x="713232" y="1645028"/>
            <a:ext cx="36027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Sum of all dummy columns equals 1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Including all dummies + intercept creates perfect multicollinearity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OLS estimates become non-unique, stability suffers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1"/>
          <p:cNvSpPr/>
          <p:nvPr/>
        </p:nvSpPr>
        <p:spPr>
          <a:xfrm>
            <a:off x="4572000" y="1388996"/>
            <a:ext cx="3566400" cy="1182900"/>
          </a:xfrm>
          <a:prstGeom prst="rect">
            <a:avLst/>
          </a:prstGeom>
          <a:solidFill>
            <a:srgbClr val="E8F8F0"/>
          </a:solidFill>
          <a:ln w="9525" cap="flat" cmpd="sng">
            <a:solidFill>
              <a:srgbClr val="27AE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1"/>
          <p:cNvSpPr/>
          <p:nvPr/>
        </p:nvSpPr>
        <p:spPr>
          <a:xfrm>
            <a:off x="4645152" y="1434716"/>
            <a:ext cx="3419700" cy="2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7AE60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1"/>
          <p:cNvSpPr/>
          <p:nvPr/>
        </p:nvSpPr>
        <p:spPr>
          <a:xfrm>
            <a:off x="4645152" y="1645028"/>
            <a:ext cx="34197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Drop one dummy column - becomes reference group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Coefficients interpreted relative to dropped category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Trees are robust to redundancy but dropping reduces dimensionality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1"/>
          <p:cNvSpPr/>
          <p:nvPr/>
        </p:nvSpPr>
        <p:spPr>
          <a:xfrm>
            <a:off x="640080" y="2782063"/>
            <a:ext cx="7498200" cy="11292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1"/>
          <p:cNvSpPr/>
          <p:nvPr/>
        </p:nvSpPr>
        <p:spPr>
          <a:xfrm>
            <a:off x="713232" y="2818638"/>
            <a:ext cx="7351800" cy="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DROP ONE DUMMY TO AVOID REDUNDANCY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1"/>
          <p:cNvSpPr/>
          <p:nvPr/>
        </p:nvSpPr>
        <p:spPr>
          <a:xfrm>
            <a:off x="713232" y="3001518"/>
            <a:ext cx="73518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df16_ohe_drop = pd.get_dummies(df16, columns=["city"], prefix="city", drop_first=True)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print(df16_ohe_drop.head())  # CHI becomes reference (dropped), only LA, NY, SF remain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"/>
          <p:cNvSpPr/>
          <p:nvPr/>
        </p:nvSpPr>
        <p:spPr>
          <a:xfrm>
            <a:off x="0" y="0"/>
            <a:ext cx="411600" cy="5143500"/>
          </a:xfrm>
          <a:prstGeom prst="rect">
            <a:avLst/>
          </a:prstGeom>
          <a:solidFill>
            <a:srgbClr val="2A2A2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2"/>
          <p:cNvSpPr/>
          <p:nvPr/>
        </p:nvSpPr>
        <p:spPr>
          <a:xfrm>
            <a:off x="0" y="0"/>
            <a:ext cx="45600" cy="5143500"/>
          </a:xfrm>
          <a:prstGeom prst="rect">
            <a:avLst/>
          </a:prstGeom>
          <a:solidFill>
            <a:srgbClr val="E85A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2"/>
          <p:cNvSpPr/>
          <p:nvPr/>
        </p:nvSpPr>
        <p:spPr>
          <a:xfrm>
            <a:off x="640080" y="201168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DAY 16 · ENCODING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2"/>
          <p:cNvSpPr/>
          <p:nvPr/>
        </p:nvSpPr>
        <p:spPr>
          <a:xfrm>
            <a:off x="640080" y="402336"/>
            <a:ext cx="73152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High-Cardinality Categorical Variables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2"/>
          <p:cNvSpPr/>
          <p:nvPr/>
        </p:nvSpPr>
        <p:spPr>
          <a:xfrm>
            <a:off x="640080" y="786384"/>
            <a:ext cx="73152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Thousands of categories cause memory and overfitting issues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2"/>
          <p:cNvSpPr/>
          <p:nvPr/>
        </p:nvSpPr>
        <p:spPr>
          <a:xfrm>
            <a:off x="640080" y="1329523"/>
            <a:ext cx="3749100" cy="10059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2"/>
          <p:cNvSpPr/>
          <p:nvPr/>
        </p:nvSpPr>
        <p:spPr>
          <a:xfrm>
            <a:off x="713232" y="1375243"/>
            <a:ext cx="3602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Challenges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2"/>
          <p:cNvSpPr/>
          <p:nvPr/>
        </p:nvSpPr>
        <p:spPr>
          <a:xfrm>
            <a:off x="713232" y="1585555"/>
            <a:ext cx="36027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Huge one-hot matrices → memory issues, overfitting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Sparse signals per category → unreliable coefficients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Basic one-hot treats each category independently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2"/>
          <p:cNvSpPr/>
          <p:nvPr/>
        </p:nvSpPr>
        <p:spPr>
          <a:xfrm>
            <a:off x="4572000" y="1329523"/>
            <a:ext cx="3566400" cy="1005900"/>
          </a:xfrm>
          <a:prstGeom prst="rect">
            <a:avLst/>
          </a:prstGeom>
          <a:solidFill>
            <a:srgbClr val="FFF8E6"/>
          </a:solidFill>
          <a:ln w="9525" cap="flat" cmpd="sng">
            <a:solidFill>
              <a:srgbClr val="F39C1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4645152" y="1375243"/>
            <a:ext cx="3419700" cy="1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9C12"/>
                </a:solidFill>
                <a:latin typeface="Calibri"/>
                <a:ea typeface="Calibri"/>
                <a:cs typeface="Calibri"/>
                <a:sym typeface="Calibri"/>
              </a:rPr>
              <a:t>Strategies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2"/>
          <p:cNvSpPr/>
          <p:nvPr/>
        </p:nvSpPr>
        <p:spPr>
          <a:xfrm>
            <a:off x="4645152" y="1585555"/>
            <a:ext cx="34197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Frequency encoding: replace category with its count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Target encoding: mean target per category (leakage risk!)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A1A1A"/>
                </a:solidFill>
                <a:latin typeface="Calibri"/>
                <a:ea typeface="Calibri"/>
                <a:cs typeface="Calibri"/>
                <a:sym typeface="Calibri"/>
              </a:rPr>
              <a:t>• Group rare categories into 'other' or domain-based groups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2"/>
          <p:cNvSpPr/>
          <p:nvPr/>
        </p:nvSpPr>
        <p:spPr>
          <a:xfrm>
            <a:off x="640080" y="2695622"/>
            <a:ext cx="7498200" cy="9600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2"/>
          <p:cNvSpPr/>
          <p:nvPr/>
        </p:nvSpPr>
        <p:spPr>
          <a:xfrm>
            <a:off x="713232" y="2732198"/>
            <a:ext cx="7351800" cy="1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E85A32"/>
                </a:solidFill>
                <a:latin typeface="Calibri"/>
                <a:ea typeface="Calibri"/>
                <a:cs typeface="Calibri"/>
                <a:sym typeface="Calibri"/>
              </a:rPr>
              <a:t>FREQUENCY ENCODING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2"/>
          <p:cNvSpPr/>
          <p:nvPr/>
        </p:nvSpPr>
        <p:spPr>
          <a:xfrm>
            <a:off x="713232" y="2915078"/>
            <a:ext cx="7351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city_counts = df16["city"].value_counts()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df16["city_freq"] = df16["city"].map(city_counts)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6E6E6"/>
                </a:solidFill>
                <a:latin typeface="Courier New"/>
                <a:ea typeface="Courier New"/>
                <a:cs typeface="Courier New"/>
                <a:sym typeface="Courier New"/>
              </a:rPr>
              <a:t># Preserves common vs rare info without dimension explosion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6" name="Google Shape;24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0638" y="4016002"/>
            <a:ext cx="2431915" cy="754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6801" y="3979111"/>
            <a:ext cx="2374439" cy="841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4691</Words>
  <Application>Microsoft Office PowerPoint</Application>
  <PresentationFormat>On-screen Show (16:9)</PresentationFormat>
  <Paragraphs>620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Courier New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يزن القحطاني</cp:lastModifiedBy>
  <cp:revision>1</cp:revision>
  <dcterms:modified xsi:type="dcterms:W3CDTF">2026-02-08T11:03:53Z</dcterms:modified>
</cp:coreProperties>
</file>